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8" r:id="rId3"/>
    <p:sldId id="279" r:id="rId4"/>
    <p:sldId id="265" r:id="rId5"/>
    <p:sldId id="257" r:id="rId6"/>
    <p:sldId id="271" r:id="rId7"/>
    <p:sldId id="266" r:id="rId8"/>
    <p:sldId id="280" r:id="rId9"/>
    <p:sldId id="272" r:id="rId10"/>
    <p:sldId id="267" r:id="rId11"/>
    <p:sldId id="288" r:id="rId12"/>
    <p:sldId id="281" r:id="rId13"/>
    <p:sldId id="282" r:id="rId14"/>
    <p:sldId id="283" r:id="rId15"/>
    <p:sldId id="285" r:id="rId16"/>
    <p:sldId id="273" r:id="rId17"/>
    <p:sldId id="277" r:id="rId18"/>
    <p:sldId id="2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0983" autoAdjust="0"/>
  </p:normalViewPr>
  <p:slideViewPr>
    <p:cSldViewPr snapToGrid="0">
      <p:cViewPr varScale="1">
        <p:scale>
          <a:sx n="95" d="100"/>
          <a:sy n="95" d="100"/>
        </p:scale>
        <p:origin x="9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E9792-5B31-4346-A167-DA4CF8CDA41A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9D85-23C5-8143-B281-43BD21281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5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AIA shows 20-60% improvement over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CuSparse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Without AIA shows 10-50% improvement over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CuSparse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Best AIA improvement: protein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sage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Consistent benefits across all configurations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AIA provides additional 5-15% boost over baseline"""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49D85-23C5-8143-B281-43BD212812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98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F9AC1-7F5D-CAA9-568E-B92BE5AD2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C34AAB-5AD2-CFB5-89BC-A41C471A2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683000" y="2332038"/>
            <a:ext cx="549275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209F88-ED0D-83D2-BC1A-AB3FE92F1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>
              <a:latin typeface="Batang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1E60C-365D-6FEB-A5BD-C60FCC55B4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B086B-4E49-4A94-A1A5-8541C4897AB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91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9A5AD1-048C-D8E1-14E5-0034FD5A47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77360"/>
            <a:ext cx="9144000" cy="98044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Presenter: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24F585-B9F4-DA1C-7516-E1D813281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762000"/>
            <a:ext cx="9144000" cy="3515361"/>
          </a:xfrm>
        </p:spPr>
        <p:txBody>
          <a:bodyPr/>
          <a:lstStyle/>
          <a:p>
            <a:r>
              <a:rPr lang="en-US" dirty="0"/>
              <a:t>Click to edit Presentation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C5A229F-24DE-C301-69D3-6469B94BE0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/>
        <p:txBody>
          <a:bodyPr/>
          <a:lstStyle/>
          <a:p>
            <a:fld id="{1CE5AB2F-F7B5-444A-AC27-7596785C0F2B}" type="datetime1">
              <a:rPr lang="en-US" smtClean="0"/>
              <a:t>8/5/2025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F45A2D2-BAC6-8AC5-74CA-ED11BF5280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©2025 Conference Concepts, Inc. All Rights Reserved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B32A80-BB7F-3BF3-5CB6-5E5AF991E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9CD21-FD1D-3B4D-B8CF-BD6E1C30CD50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982" y="177809"/>
            <a:ext cx="988531" cy="54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2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5343-795A-3D60-B452-24F9037E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FA3C8-0FA9-8C40-E396-B6A0DFEC2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CB6BF-4903-B3AD-EF95-D9863CBB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0476-55FB-3846-A861-48852402AEA8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6EE8D-EE40-1B0C-FB79-14B2A9D1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©2025 Conference Concepts, Inc.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57B3A-C177-0D63-00BF-9B80C915B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9CD21-FD1D-3B4D-B8CF-BD6E1C30CD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69F16C0-3DC2-FCD9-68C6-798EAA960AF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982" y="177809"/>
            <a:ext cx="988531" cy="54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96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4AD939-2C17-0166-EA83-9352FE9AA3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0D476-040A-CC95-EE1A-C0BBBB9AD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32DDB-1A75-0054-9F4E-CA5008289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C55-EA9B-324B-ABED-D665F5ACA772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E7C71-E306-C941-9261-0EA6A8BA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©2025 Conference Concepts, Inc.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9E580-2D10-3BBA-896D-AB8AF278D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9CD21-FD1D-3B4D-B8CF-BD6E1C30CD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75AFBC1-C147-40CC-0200-16389C40F7E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982" y="177809"/>
            <a:ext cx="988531" cy="54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5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7F43-0B26-6853-BD0E-8A98CED5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77D6E-5E6C-32AD-223D-890121797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48F4D-4170-8821-D56F-DC05C2C90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A5C25-6D8D-2A45-8141-2FC0BA61245A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A6341-D7B5-0805-8B94-0D464B4CF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©2025 Conference Concepts, Inc.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B324E-36D6-0798-57E5-46179440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9CD21-FD1D-3B4D-B8CF-BD6E1C30CD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B07426-D77B-021C-EA0E-5C246C9ECCE9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982" y="177809"/>
            <a:ext cx="988531" cy="54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82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706E-208D-F7A7-7E1C-32918354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B86FC-6020-96F0-E4BA-BD8BB2010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8F923-B9B0-36B9-A619-3C01C4CD1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3D611-06BB-F142-95BC-82DC2D1833B6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DFC88-35DC-32C4-C673-68F407C4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©2025 Conference Concepts, Inc.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5D60D-B590-0E25-EF28-FCA2AB18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9CD21-FD1D-3B4D-B8CF-BD6E1C30CD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06C02AC-065A-F36A-76B4-1D6075AADAB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982" y="177809"/>
            <a:ext cx="988531" cy="54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5F681-E8C6-4288-F4EF-F9BF3954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C7C4F-81E0-FDD8-B53D-701675AAE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2D2A14-93B1-DD14-2873-FE2B8B7A5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C094D-0A37-A3EA-370A-3990D4D5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3523C-01BB-C347-920A-61D315CAD505}" type="datetime1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1837C-B4EA-FA9A-A976-A2305EDDD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©2025 Conference Concepts, Inc.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A3F1D-1EAB-5380-0843-6A0506C09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9CD21-FD1D-3B4D-B8CF-BD6E1C30CD5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C2FDDC4-1561-F489-762E-CC3B1281636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982" y="177809"/>
            <a:ext cx="988531" cy="54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5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8633-0087-1383-E5E7-CA7ED2E81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F5D6A-8B72-F56E-770F-D10A4F57B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3FC67-31FE-2F9B-A2A4-04EB7A9B1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00F4CD-8DB6-F112-A888-F12CF5681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2744B4-F0AF-DE21-0F09-B37C7EFD1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DAC770-6E73-339C-69A0-03C884CDF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2322-4CF9-DD47-BEFD-E00AE70BF8D1}" type="datetime1">
              <a:rPr lang="en-US" smtClean="0"/>
              <a:t>8/5/2025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6747D3-DC69-F34A-CAEB-C2D2FB84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©2025 Conference Concepts, Inc. All Rights Reserved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40E5B0-F511-CB33-2773-11E14BDB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9CD21-FD1D-3B4D-B8CF-BD6E1C30CD5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7348C42-5F8E-2AA2-0890-3142A6E5865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982" y="177809"/>
            <a:ext cx="988531" cy="54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07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A1A5-C777-B12F-7DC8-06357718F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BF7775-41F2-F390-F214-8A6F40CC2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7A3D-F759-394F-920A-233F137F1190}" type="datetime1">
              <a:rPr lang="en-US" smtClean="0"/>
              <a:t>8/5/2025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12000-E861-831B-EACB-F3DA6BFB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©2025 Conference Concepts, Inc. All Rights Reserved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A3B42-ADAA-1619-0F2F-5F892C838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9CD21-FD1D-3B4D-B8CF-BD6E1C30CD5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8F294A5-B4A7-5D9C-93D0-AFDC2D5E7B7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982" y="177809"/>
            <a:ext cx="988531" cy="54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4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C95B2-99F5-EDCD-04E6-9CD83B38B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8A1C-725D-C346-BCF1-F9FCF8017D50}" type="datetime1">
              <a:rPr lang="en-US" smtClean="0"/>
              <a:t>8/5/2025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68819-6EC7-F87A-C824-C28F8ECD8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©2025 Conference Concepts, Inc. All Rights Reserved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2EEAA-9D60-371D-8FD2-701C3E8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9CD21-FD1D-3B4D-B8CF-BD6E1C30CD5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F5C71-712E-48B4-43EE-DF93E0D4D59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982" y="177809"/>
            <a:ext cx="988531" cy="54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8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C1CA1-5B46-C5E1-52A2-D694D84CC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F8814-DA92-BC07-D959-44D2C363C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041FF7-785C-10BB-1F95-F8B0145AF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178FC-8B62-A8BF-3C5D-4E79FAF8C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1B17C-6C06-924E-BAEF-0356DB45E0D5}" type="datetime1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BF01E-6599-1887-A880-E501CBEBE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©2025 Conference Concepts, Inc.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9154A-BF49-2D56-2BFA-1314449F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9CD21-FD1D-3B4D-B8CF-BD6E1C30CD5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7178640-5970-F639-76DC-2C5304B2E94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982" y="177809"/>
            <a:ext cx="988531" cy="54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52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08B0-10B1-4783-5667-5F53EC9A0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80A79D-82A8-47A2-6C2A-B3D65819B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6A851-1730-F653-BFCF-A3ED78220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880A4-161B-9596-D3D5-02A098DD1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7DA15-2978-6945-9C86-C11F533DD08B}" type="datetime1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FF29F-7E38-BE12-BE6E-363D4EE65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©2025 Conference Concepts, Inc.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C4704-6765-C551-D9F5-8D9AD7F03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9CD21-FD1D-3B4D-B8CF-BD6E1C30CD5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F26E396-584E-B2F1-00C8-F6A6C6CFFF8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982" y="177809"/>
            <a:ext cx="988531" cy="54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66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9A4CB0-5D76-A195-7316-727D8D0CA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4208F-FC84-F87E-F354-B3BFF16F5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AFB80-3FF6-33D1-2FF1-26690C9CCB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C616B-7381-1240-96DF-DA79909A4327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356A1-2114-CF28-F82B-E53444427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©2025 Conference Concepts, Inc.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1814B-002D-5B56-2E54-4042F615C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9CD21-FD1D-3B4D-B8CF-BD6E1C30CD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BC43DF9-F5B2-9384-F3D3-0F4B461C3F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09600" y="6176963"/>
            <a:ext cx="2393894" cy="5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8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A747ACF-184F-E309-5B6D-08DD9BC0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" y="17928"/>
            <a:ext cx="12189739" cy="6858000"/>
          </a:xfrm>
          <a:prstGeom prst="rect">
            <a:avLst/>
          </a:prstGeom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01C1BCEC-56E9-77E1-0BAA-C7979D82B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7562" y="3935769"/>
            <a:ext cx="5476874" cy="10501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8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Shiju Li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1A15707-3062-D64E-8EE0-DA0F54A7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2796763"/>
            <a:ext cx="11064240" cy="113900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Processing Near Memory for HPC and AI with HBM :</a:t>
            </a:r>
            <a:b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AIA (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Accelerate Indirect memory Access)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AA5E1F-7A3E-13B6-323A-1635110B8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©2025 Conference Concepts, Inc. All Rights Reserved</a:t>
            </a: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035083DE-AF59-5FC1-EBBA-8AF2F60DB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2500" y="5419725"/>
            <a:ext cx="1587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1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9CC9-2D2B-626D-DE6D-479BBE1B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AIA and Sparse Matrix </a:t>
            </a:r>
            <a:r>
              <a:rPr lang="en-US" b="1" dirty="0" smtClean="0"/>
              <a:t>Multiplication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DB11C-AB75-17AB-34E7-742C79505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©2025 Conference Concepts, Inc. All Rights Reserved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84041"/>
              </p:ext>
            </p:extLst>
          </p:nvPr>
        </p:nvGraphicFramePr>
        <p:xfrm>
          <a:off x="1382284" y="3237966"/>
          <a:ext cx="1624120" cy="1530235"/>
        </p:xfrm>
        <a:graphic>
          <a:graphicData uri="http://schemas.openxmlformats.org/drawingml/2006/table">
            <a:tbl>
              <a:tblPr firstRow="1" bandRow="1"/>
              <a:tblGrid>
                <a:gridCol w="324824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3043447520"/>
                    </a:ext>
                  </a:extLst>
                </a:gridCol>
              </a:tblGrid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A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7D93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B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7D93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C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C7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123350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02977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24638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D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8D47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22745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351636" y="5427300"/>
            <a:ext cx="4321382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sz="1600" kern="0" dirty="0" smtClean="0">
                <a:solidFill>
                  <a:srgbClr val="0000FF"/>
                </a:solidFill>
                <a:latin typeface="Calibri"/>
              </a:rPr>
              <a:t>Only store non-zero value </a:t>
            </a:r>
            <a:r>
              <a:rPr lang="en-US" altLang="ko-KR" sz="1600" kern="0" dirty="0" smtClean="0">
                <a:solidFill>
                  <a:srgbClr val="0000FF"/>
                </a:solidFill>
                <a:latin typeface="Calibri"/>
                <a:sym typeface="Wingdings" panose="05000000000000000000" pitchFamily="2" charset="2"/>
              </a:rPr>
              <a:t> capacity saving</a:t>
            </a:r>
            <a:endParaRPr lang="en-US" sz="1600" kern="0" dirty="0" smtClean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505876" y="3149630"/>
            <a:ext cx="1113274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Calibri"/>
              </a:rPr>
              <a:t>Row </a:t>
            </a:r>
            <a:r>
              <a:rPr lang="en-US" altLang="ko-KR" sz="1100" b="1" kern="0" dirty="0" smtClean="0">
                <a:solidFill>
                  <a:prstClr val="black"/>
                </a:solidFill>
                <a:latin typeface="Calibri"/>
              </a:rPr>
              <a:t>Index</a:t>
            </a:r>
            <a:endParaRPr lang="en-US" sz="1100" b="1" kern="0" dirty="0" smtClean="0">
              <a:solidFill>
                <a:srgbClr val="C00000"/>
              </a:solidFill>
              <a:latin typeface="Calibri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221421"/>
              </p:ext>
            </p:extLst>
          </p:nvPr>
        </p:nvGraphicFramePr>
        <p:xfrm>
          <a:off x="3582467" y="3375506"/>
          <a:ext cx="1728192" cy="274320"/>
        </p:xfrm>
        <a:graphic>
          <a:graphicData uri="http://schemas.openxmlformats.org/drawingml/2006/table">
            <a:tbl>
              <a:tblPr firstRow="1" bandRow="1"/>
              <a:tblGrid>
                <a:gridCol w="288032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852184596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893685569"/>
                    </a:ext>
                  </a:extLst>
                </a:gridCol>
              </a:tblGrid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306887"/>
              </p:ext>
            </p:extLst>
          </p:nvPr>
        </p:nvGraphicFramePr>
        <p:xfrm>
          <a:off x="3582467" y="3910530"/>
          <a:ext cx="1142028" cy="274320"/>
        </p:xfrm>
        <a:graphic>
          <a:graphicData uri="http://schemas.openxmlformats.org/drawingml/2006/table">
            <a:tbl>
              <a:tblPr firstRow="1" bandRow="1"/>
              <a:tblGrid>
                <a:gridCol w="285507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285507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285507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285507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</a:tblGrid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497629"/>
              </p:ext>
            </p:extLst>
          </p:nvPr>
        </p:nvGraphicFramePr>
        <p:xfrm>
          <a:off x="3582467" y="4459608"/>
          <a:ext cx="1142028" cy="274320"/>
        </p:xfrm>
        <a:graphic>
          <a:graphicData uri="http://schemas.openxmlformats.org/drawingml/2006/table">
            <a:tbl>
              <a:tblPr firstRow="1" bandRow="1"/>
              <a:tblGrid>
                <a:gridCol w="285507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285507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285507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285507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</a:tblGrid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A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7D93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B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7D93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C7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D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8D47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342737" y="4946863"/>
            <a:ext cx="1703215" cy="20887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 Sparse Matrix ]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117" y="4938698"/>
            <a:ext cx="2060891" cy="2088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 Sparse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Data Format ]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175994" y="3612866"/>
            <a:ext cx="220554" cy="755340"/>
          </a:xfrm>
          <a:prstGeom prst="rightArrow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494131" y="3686342"/>
            <a:ext cx="1360766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Calibri"/>
              </a:rPr>
              <a:t>Column </a:t>
            </a:r>
            <a:r>
              <a:rPr lang="en-US" altLang="ko-KR" sz="1100" b="1" kern="0" dirty="0" smtClean="0">
                <a:solidFill>
                  <a:prstClr val="black"/>
                </a:solidFill>
                <a:latin typeface="Calibri"/>
              </a:rPr>
              <a:t>Index</a:t>
            </a:r>
            <a:endParaRPr lang="en-US" sz="1100" b="1" kern="0" dirty="0" smtClean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503216" y="4235435"/>
            <a:ext cx="1360766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altLang="ko-KR" sz="1100" b="1" kern="0" dirty="0" smtClean="0">
                <a:solidFill>
                  <a:prstClr val="black"/>
                </a:solidFill>
                <a:latin typeface="Calibri"/>
              </a:rPr>
              <a:t>Data</a:t>
            </a:r>
            <a:endParaRPr lang="en-US" sz="1100" b="1" kern="0" dirty="0" smtClean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58196" y="3348225"/>
            <a:ext cx="628176" cy="328485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47691" y="3877874"/>
            <a:ext cx="354589" cy="328485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43115" y="4429813"/>
            <a:ext cx="354589" cy="328485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cxnSp>
        <p:nvCxnSpPr>
          <p:cNvPr id="19" name="Elbow Connector 18"/>
          <p:cNvCxnSpPr>
            <a:stCxn id="16" idx="1"/>
            <a:endCxn id="20" idx="1"/>
          </p:cNvCxnSpPr>
          <p:nvPr/>
        </p:nvCxnSpPr>
        <p:spPr>
          <a:xfrm rot="10800000">
            <a:off x="1347768" y="3394044"/>
            <a:ext cx="2210428" cy="118424"/>
          </a:xfrm>
          <a:prstGeom prst="bentConnector5">
            <a:avLst>
              <a:gd name="adj1" fmla="val 11629"/>
              <a:gd name="adj2" fmla="val 561017"/>
              <a:gd name="adj3" fmla="val 110342"/>
            </a:avLst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Rectangle 19"/>
          <p:cNvSpPr/>
          <p:nvPr/>
        </p:nvSpPr>
        <p:spPr>
          <a:xfrm>
            <a:off x="1347768" y="3213377"/>
            <a:ext cx="390048" cy="361334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cxnSp>
        <p:nvCxnSpPr>
          <p:cNvPr id="21" name="Elbow Connector 20"/>
          <p:cNvCxnSpPr>
            <a:stCxn id="9" idx="1"/>
            <a:endCxn id="20" idx="0"/>
          </p:cNvCxnSpPr>
          <p:nvPr/>
        </p:nvCxnSpPr>
        <p:spPr>
          <a:xfrm rot="10800000">
            <a:off x="1542793" y="3213378"/>
            <a:ext cx="2039675" cy="834313"/>
          </a:xfrm>
          <a:prstGeom prst="bentConnector4">
            <a:avLst>
              <a:gd name="adj1" fmla="val 22403"/>
              <a:gd name="adj2" fmla="val 126422"/>
            </a:avLst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Elbow Connector 21"/>
          <p:cNvCxnSpPr>
            <a:stCxn id="18" idx="1"/>
            <a:endCxn id="20" idx="2"/>
          </p:cNvCxnSpPr>
          <p:nvPr/>
        </p:nvCxnSpPr>
        <p:spPr>
          <a:xfrm rot="10800000">
            <a:off x="1542793" y="3574712"/>
            <a:ext cx="2000323" cy="1019345"/>
          </a:xfrm>
          <a:prstGeom prst="bentConnector2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Rounded Rectangle 22"/>
          <p:cNvSpPr/>
          <p:nvPr/>
        </p:nvSpPr>
        <p:spPr>
          <a:xfrm>
            <a:off x="1568475" y="2953423"/>
            <a:ext cx="890475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Calibri"/>
              </a:rPr>
              <a:t>Row : 0</a:t>
            </a:r>
            <a:endParaRPr lang="en-US" sz="1100" b="1" kern="0" dirty="0" smtClean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052090" y="2609200"/>
            <a:ext cx="890475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Calibri"/>
              </a:rPr>
              <a:t>Column : 0</a:t>
            </a:r>
            <a:endParaRPr lang="en-US" sz="1100" b="1" kern="0" dirty="0" smtClean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910887" y="3649826"/>
            <a:ext cx="890475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Calibri"/>
              </a:rPr>
              <a:t>Data  : A</a:t>
            </a:r>
            <a:endParaRPr lang="en-US" sz="1100" b="1" kern="0" dirty="0" smtClean="0">
              <a:solidFill>
                <a:srgbClr val="C00000"/>
              </a:solidFill>
              <a:latin typeface="Calibri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236217"/>
              </p:ext>
            </p:extLst>
          </p:nvPr>
        </p:nvGraphicFramePr>
        <p:xfrm>
          <a:off x="6108409" y="3180668"/>
          <a:ext cx="1624120" cy="1530235"/>
        </p:xfrm>
        <a:graphic>
          <a:graphicData uri="http://schemas.openxmlformats.org/drawingml/2006/table">
            <a:tbl>
              <a:tblPr firstRow="1" bandRow="1"/>
              <a:tblGrid>
                <a:gridCol w="324824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3043447520"/>
                    </a:ext>
                  </a:extLst>
                </a:gridCol>
              </a:tblGrid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A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7D93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B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7D93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C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C7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123350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02977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24638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D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8D47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227458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865065"/>
              </p:ext>
            </p:extLst>
          </p:nvPr>
        </p:nvGraphicFramePr>
        <p:xfrm>
          <a:off x="8087841" y="3178380"/>
          <a:ext cx="324824" cy="1530235"/>
        </p:xfrm>
        <a:graphic>
          <a:graphicData uri="http://schemas.openxmlformats.org/drawingml/2006/table">
            <a:tbl>
              <a:tblPr firstRow="1" bandRow="1"/>
              <a:tblGrid>
                <a:gridCol w="324824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</a:tblGrid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a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b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123350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c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02977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d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24638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e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227458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438463"/>
              </p:ext>
            </p:extLst>
          </p:nvPr>
        </p:nvGraphicFramePr>
        <p:xfrm>
          <a:off x="9672017" y="3178055"/>
          <a:ext cx="324824" cy="306047"/>
        </p:xfrm>
        <a:graphic>
          <a:graphicData uri="http://schemas.openxmlformats.org/drawingml/2006/table">
            <a:tbl>
              <a:tblPr firstRow="1" bandRow="1"/>
              <a:tblGrid>
                <a:gridCol w="324824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</a:tblGrid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a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212809"/>
              </p:ext>
            </p:extLst>
          </p:nvPr>
        </p:nvGraphicFramePr>
        <p:xfrm>
          <a:off x="9008984" y="3173687"/>
          <a:ext cx="324824" cy="306047"/>
        </p:xfrm>
        <a:graphic>
          <a:graphicData uri="http://schemas.openxmlformats.org/drawingml/2006/table">
            <a:tbl>
              <a:tblPr firstRow="1" bandRow="1"/>
              <a:tblGrid>
                <a:gridCol w="324824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</a:tblGrid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A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7D93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9348769" y="3224467"/>
            <a:ext cx="306337" cy="2088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993315" y="3232308"/>
            <a:ext cx="306337" cy="2088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+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343061"/>
              </p:ext>
            </p:extLst>
          </p:nvPr>
        </p:nvGraphicFramePr>
        <p:xfrm>
          <a:off x="10966550" y="3175632"/>
          <a:ext cx="324824" cy="306047"/>
        </p:xfrm>
        <a:graphic>
          <a:graphicData uri="http://schemas.openxmlformats.org/drawingml/2006/table">
            <a:tbl>
              <a:tblPr firstRow="1" bandRow="1"/>
              <a:tblGrid>
                <a:gridCol w="324824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</a:tblGrid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c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358655"/>
              </p:ext>
            </p:extLst>
          </p:nvPr>
        </p:nvGraphicFramePr>
        <p:xfrm>
          <a:off x="10303517" y="3171264"/>
          <a:ext cx="324824" cy="306047"/>
        </p:xfrm>
        <a:graphic>
          <a:graphicData uri="http://schemas.openxmlformats.org/drawingml/2006/table">
            <a:tbl>
              <a:tblPr firstRow="1" bandRow="1"/>
              <a:tblGrid>
                <a:gridCol w="324824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</a:tblGrid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B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7D93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sp>
        <p:nvSpPr>
          <p:cNvPr id="34" name="Rectangle 33"/>
          <p:cNvSpPr/>
          <p:nvPr/>
        </p:nvSpPr>
        <p:spPr>
          <a:xfrm>
            <a:off x="10643302" y="3222044"/>
            <a:ext cx="306337" cy="2088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480188"/>
              </p:ext>
            </p:extLst>
          </p:nvPr>
        </p:nvGraphicFramePr>
        <p:xfrm>
          <a:off x="9686978" y="3728112"/>
          <a:ext cx="324824" cy="306047"/>
        </p:xfrm>
        <a:graphic>
          <a:graphicData uri="http://schemas.openxmlformats.org/drawingml/2006/table">
            <a:tbl>
              <a:tblPr firstRow="1" bandRow="1"/>
              <a:tblGrid>
                <a:gridCol w="324824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</a:tblGrid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b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323132"/>
              </p:ext>
            </p:extLst>
          </p:nvPr>
        </p:nvGraphicFramePr>
        <p:xfrm>
          <a:off x="9023945" y="3723744"/>
          <a:ext cx="324824" cy="306047"/>
        </p:xfrm>
        <a:graphic>
          <a:graphicData uri="http://schemas.openxmlformats.org/drawingml/2006/table">
            <a:tbl>
              <a:tblPr firstRow="1" bandRow="1"/>
              <a:tblGrid>
                <a:gridCol w="324824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</a:tblGrid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C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C7C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9363730" y="3774524"/>
            <a:ext cx="306337" cy="2088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430582"/>
              </p:ext>
            </p:extLst>
          </p:nvPr>
        </p:nvGraphicFramePr>
        <p:xfrm>
          <a:off x="9688345" y="4309596"/>
          <a:ext cx="324824" cy="306047"/>
        </p:xfrm>
        <a:graphic>
          <a:graphicData uri="http://schemas.openxmlformats.org/drawingml/2006/table">
            <a:tbl>
              <a:tblPr firstRow="1" bandRow="1"/>
              <a:tblGrid>
                <a:gridCol w="324824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</a:tblGrid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e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260303"/>
              </p:ext>
            </p:extLst>
          </p:nvPr>
        </p:nvGraphicFramePr>
        <p:xfrm>
          <a:off x="9025312" y="4305228"/>
          <a:ext cx="324824" cy="306047"/>
        </p:xfrm>
        <a:graphic>
          <a:graphicData uri="http://schemas.openxmlformats.org/drawingml/2006/table">
            <a:tbl>
              <a:tblPr firstRow="1" bandRow="1"/>
              <a:tblGrid>
                <a:gridCol w="324824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</a:tblGrid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D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8D47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9365097" y="4356008"/>
            <a:ext cx="306337" cy="2088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732529" y="3866984"/>
            <a:ext cx="306337" cy="2088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</a:p>
        </p:txBody>
      </p:sp>
      <p:sp>
        <p:nvSpPr>
          <p:cNvPr id="42" name="Right Arrow 41"/>
          <p:cNvSpPr/>
          <p:nvPr/>
        </p:nvSpPr>
        <p:spPr>
          <a:xfrm>
            <a:off x="8600547" y="3546659"/>
            <a:ext cx="220554" cy="755340"/>
          </a:xfrm>
          <a:prstGeom prst="rightArrow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604973" y="5900082"/>
            <a:ext cx="43765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defRPr/>
            </a:pPr>
            <a:r>
              <a:rPr lang="en-US" sz="1600" kern="0" dirty="0" smtClean="0">
                <a:solidFill>
                  <a:srgbClr val="0000FF"/>
                </a:solidFill>
                <a:latin typeface="Calibri" panose="020F0502020204030204"/>
              </a:rPr>
              <a:t>Only multiply non-zero value </a:t>
            </a:r>
            <a:r>
              <a:rPr lang="en-US" altLang="ko-KR" sz="1600" kern="0" dirty="0" smtClean="0">
                <a:solidFill>
                  <a:srgbClr val="0000FF"/>
                </a:solidFill>
                <a:latin typeface="Calibri" panose="020F0502020204030204"/>
                <a:sym typeface="Wingdings" panose="05000000000000000000" pitchFamily="2" charset="2"/>
              </a:rPr>
              <a:t> </a:t>
            </a:r>
            <a:r>
              <a:rPr lang="en-US" altLang="ko-KR" sz="1600" kern="0" dirty="0">
                <a:solidFill>
                  <a:srgbClr val="0000FF"/>
                </a:solidFill>
                <a:latin typeface="Calibri" panose="020F0502020204030204"/>
                <a:sym typeface="Wingdings" panose="05000000000000000000" pitchFamily="2" charset="2"/>
              </a:rPr>
              <a:t>Computing </a:t>
            </a:r>
            <a:r>
              <a:rPr lang="en-US" altLang="ko-KR" sz="1600" kern="0" dirty="0" smtClean="0">
                <a:solidFill>
                  <a:srgbClr val="0000FF"/>
                </a:solidFill>
                <a:latin typeface="Calibri" panose="020F0502020204030204"/>
                <a:sym typeface="Wingdings" panose="05000000000000000000" pitchFamily="2" charset="2"/>
              </a:rPr>
              <a:t>Saving</a:t>
            </a:r>
            <a:endParaRPr lang="en-US" sz="1600" kern="0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452131" y="5628095"/>
            <a:ext cx="3017351" cy="2088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 Sparse Matrix Multiplication ] 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544002"/>
              </p:ext>
            </p:extLst>
          </p:nvPr>
        </p:nvGraphicFramePr>
        <p:xfrm>
          <a:off x="8250087" y="2546115"/>
          <a:ext cx="1142028" cy="274320"/>
        </p:xfrm>
        <a:graphic>
          <a:graphicData uri="http://schemas.openxmlformats.org/drawingml/2006/table">
            <a:tbl>
              <a:tblPr firstRow="1" bandRow="1"/>
              <a:tblGrid>
                <a:gridCol w="285507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285507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285507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285507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</a:tblGrid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sp>
        <p:nvSpPr>
          <p:cNvPr id="46" name="Rounded Rectangle 45"/>
          <p:cNvSpPr/>
          <p:nvPr/>
        </p:nvSpPr>
        <p:spPr>
          <a:xfrm>
            <a:off x="8161751" y="2321927"/>
            <a:ext cx="1360766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Calibri"/>
              </a:rPr>
              <a:t>Column Index</a:t>
            </a:r>
            <a:endParaRPr lang="en-US" sz="1100" b="1" kern="0" dirty="0" smtClean="0">
              <a:solidFill>
                <a:srgbClr val="C00000"/>
              </a:solidFill>
              <a:latin typeface="Calibri"/>
            </a:endParaRPr>
          </a:p>
        </p:txBody>
      </p:sp>
      <p:cxnSp>
        <p:nvCxnSpPr>
          <p:cNvPr id="47" name="Curved Connector 46"/>
          <p:cNvCxnSpPr>
            <a:endCxn id="27" idx="0"/>
          </p:cNvCxnSpPr>
          <p:nvPr/>
        </p:nvCxnSpPr>
        <p:spPr>
          <a:xfrm rot="5400000">
            <a:off x="8153212" y="2938986"/>
            <a:ext cx="336436" cy="142353"/>
          </a:xfrm>
          <a:prstGeom prst="curvedConnector3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Curved Connector 47"/>
          <p:cNvCxnSpPr>
            <a:endCxn id="28" idx="0"/>
          </p:cNvCxnSpPr>
          <p:nvPr/>
        </p:nvCxnSpPr>
        <p:spPr>
          <a:xfrm flipV="1">
            <a:off x="8407568" y="3178055"/>
            <a:ext cx="1426861" cy="125070"/>
          </a:xfrm>
          <a:prstGeom prst="curvedConnector4">
            <a:avLst>
              <a:gd name="adj1" fmla="val 20277"/>
              <a:gd name="adj2" fmla="val 282778"/>
            </a:avLst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" name="Oval 48"/>
          <p:cNvSpPr/>
          <p:nvPr/>
        </p:nvSpPr>
        <p:spPr>
          <a:xfrm>
            <a:off x="8060095" y="2901970"/>
            <a:ext cx="170100" cy="158418"/>
          </a:xfrm>
          <a:prstGeom prst="ellipse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50" name="Oval 49"/>
          <p:cNvSpPr/>
          <p:nvPr/>
        </p:nvSpPr>
        <p:spPr>
          <a:xfrm>
            <a:off x="9733614" y="2877296"/>
            <a:ext cx="170100" cy="158418"/>
          </a:xfrm>
          <a:prstGeom prst="ellipse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51" name="Oval 50"/>
          <p:cNvSpPr/>
          <p:nvPr/>
        </p:nvSpPr>
        <p:spPr>
          <a:xfrm>
            <a:off x="9643011" y="2542399"/>
            <a:ext cx="170100" cy="158418"/>
          </a:xfrm>
          <a:prstGeom prst="ellips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52" name="Oval 51"/>
          <p:cNvSpPr/>
          <p:nvPr/>
        </p:nvSpPr>
        <p:spPr>
          <a:xfrm>
            <a:off x="9426318" y="3099597"/>
            <a:ext cx="170100" cy="158418"/>
          </a:xfrm>
          <a:prstGeom prst="ellips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4</a:t>
            </a:r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763650"/>
              </p:ext>
            </p:extLst>
          </p:nvPr>
        </p:nvGraphicFramePr>
        <p:xfrm>
          <a:off x="10143077" y="2518849"/>
          <a:ext cx="1142028" cy="274320"/>
        </p:xfrm>
        <a:graphic>
          <a:graphicData uri="http://schemas.openxmlformats.org/drawingml/2006/table">
            <a:tbl>
              <a:tblPr firstRow="1" bandRow="1"/>
              <a:tblGrid>
                <a:gridCol w="285507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285507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285507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285507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</a:tblGrid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A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7D93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B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7D93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C7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D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8D47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sp>
        <p:nvSpPr>
          <p:cNvPr id="54" name="Rounded Rectangle 53"/>
          <p:cNvSpPr/>
          <p:nvPr/>
        </p:nvSpPr>
        <p:spPr>
          <a:xfrm>
            <a:off x="10063826" y="2294676"/>
            <a:ext cx="1360766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altLang="ko-KR" sz="1100" b="1" kern="0" dirty="0" smtClean="0">
                <a:solidFill>
                  <a:prstClr val="black"/>
                </a:solidFill>
                <a:latin typeface="Calibri"/>
              </a:rPr>
              <a:t>Data</a:t>
            </a:r>
            <a:endParaRPr lang="en-US" sz="1100" b="1" kern="0" dirty="0" smtClean="0">
              <a:solidFill>
                <a:srgbClr val="C00000"/>
              </a:solidFill>
              <a:latin typeface="Calibri"/>
            </a:endParaRPr>
          </a:p>
        </p:txBody>
      </p:sp>
      <p:cxnSp>
        <p:nvCxnSpPr>
          <p:cNvPr id="55" name="Curved Connector 54"/>
          <p:cNvCxnSpPr>
            <a:stCxn id="53" idx="1"/>
            <a:endCxn id="29" idx="0"/>
          </p:cNvCxnSpPr>
          <p:nvPr/>
        </p:nvCxnSpPr>
        <p:spPr>
          <a:xfrm rot="10800000" flipV="1">
            <a:off x="9171397" y="2656009"/>
            <a:ext cx="971681" cy="517678"/>
          </a:xfrm>
          <a:prstGeom prst="curvedConnector2">
            <a:avLst/>
          </a:prstGeom>
          <a:noFill/>
          <a:ln w="6350" cap="flat" cmpd="sng" algn="ctr">
            <a:solidFill>
              <a:srgbClr val="009A93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64016"/>
              </p:ext>
            </p:extLst>
          </p:nvPr>
        </p:nvGraphicFramePr>
        <p:xfrm>
          <a:off x="6162936" y="5182075"/>
          <a:ext cx="1142028" cy="274320"/>
        </p:xfrm>
        <a:graphic>
          <a:graphicData uri="http://schemas.openxmlformats.org/drawingml/2006/table">
            <a:tbl>
              <a:tblPr firstRow="1" bandRow="1"/>
              <a:tblGrid>
                <a:gridCol w="285507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285507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285507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285507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</a:tblGrid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a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b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e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954586"/>
              </p:ext>
            </p:extLst>
          </p:nvPr>
        </p:nvGraphicFramePr>
        <p:xfrm>
          <a:off x="7711261" y="5182075"/>
          <a:ext cx="1142028" cy="274320"/>
        </p:xfrm>
        <a:graphic>
          <a:graphicData uri="http://schemas.openxmlformats.org/drawingml/2006/table">
            <a:tbl>
              <a:tblPr firstRow="1" bandRow="1"/>
              <a:tblGrid>
                <a:gridCol w="285507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285507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285507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285507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</a:tblGrid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A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7D93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B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7D93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C7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D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8D47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sp>
        <p:nvSpPr>
          <p:cNvPr id="58" name="Rectangle 57"/>
          <p:cNvSpPr/>
          <p:nvPr/>
        </p:nvSpPr>
        <p:spPr>
          <a:xfrm>
            <a:off x="7346353" y="5208984"/>
            <a:ext cx="306337" cy="2088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291112" y="5477620"/>
            <a:ext cx="1088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defRPr/>
            </a:pPr>
            <a:r>
              <a:rPr lang="en-US" sz="1600" kern="0" dirty="0" smtClean="0">
                <a:solidFill>
                  <a:srgbClr val="C00000"/>
                </a:solidFill>
                <a:latin typeface="Calibri" panose="020F0502020204030204"/>
              </a:rPr>
              <a:t>AIA output</a:t>
            </a:r>
            <a:endParaRPr lang="en-US" sz="1600" kern="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60" name="Right Arrow 59"/>
          <p:cNvSpPr/>
          <p:nvPr/>
        </p:nvSpPr>
        <p:spPr>
          <a:xfrm rot="5400000">
            <a:off x="7572148" y="4578635"/>
            <a:ext cx="220554" cy="755340"/>
          </a:xfrm>
          <a:prstGeom prst="rightArrow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691995" y="2733031"/>
            <a:ext cx="21900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defRPr/>
            </a:pPr>
            <a:r>
              <a:rPr lang="en-US" sz="1600" kern="0" dirty="0" smtClean="0">
                <a:solidFill>
                  <a:srgbClr val="C00000"/>
                </a:solidFill>
                <a:latin typeface="Calibri" panose="020F0502020204030204"/>
              </a:rPr>
              <a:t>Indirect Memory Access</a:t>
            </a:r>
            <a:endParaRPr lang="en-US" sz="1600" kern="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7313213" y="4739290"/>
            <a:ext cx="1360766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sz="1100" b="1" kern="0" dirty="0" smtClean="0">
                <a:solidFill>
                  <a:srgbClr val="C00000"/>
                </a:solidFill>
                <a:latin typeface="Calibri"/>
              </a:rPr>
              <a:t>    AIA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1853" y="1697038"/>
            <a:ext cx="111082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altLang="ko-KR" sz="2000" b="1" dirty="0" smtClean="0">
                <a:latin typeface="Calibri"/>
                <a:cs typeface="Calibri" panose="020F0502020204030204" pitchFamily="34" charset="0"/>
                <a:sym typeface="Wingdings" panose="05000000000000000000" pitchFamily="2" charset="2"/>
              </a:rPr>
              <a:t>Sparse Matrix Multiplications use Sparse Format and Indirect Memory Access</a:t>
            </a:r>
          </a:p>
        </p:txBody>
      </p:sp>
    </p:spTree>
    <p:extLst>
      <p:ext uri="{BB962C8B-B14F-4D97-AF65-F5344CB8AC3E}">
        <p14:creationId xmlns:p14="http://schemas.microsoft.com/office/powerpoint/2010/main" val="18331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Table 112"/>
          <p:cNvGraphicFramePr>
            <a:graphicFrameLocks noGrp="1"/>
          </p:cNvGraphicFramePr>
          <p:nvPr>
            <p:extLst/>
          </p:nvPr>
        </p:nvGraphicFramePr>
        <p:xfrm>
          <a:off x="2649395" y="2864310"/>
          <a:ext cx="1299296" cy="1224188"/>
        </p:xfrm>
        <a:graphic>
          <a:graphicData uri="http://schemas.openxmlformats.org/drawingml/2006/table">
            <a:tbl>
              <a:tblPr firstRow="1" bandRow="1"/>
              <a:tblGrid>
                <a:gridCol w="324824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</a:tblGrid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A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B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C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D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123350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E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02977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F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G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24638"/>
                  </a:ext>
                </a:extLst>
              </a:tr>
            </a:tbl>
          </a:graphicData>
        </a:graphic>
      </p:graphicFrame>
      <p:graphicFrame>
        <p:nvGraphicFramePr>
          <p:cNvPr id="114" name="Table 113"/>
          <p:cNvGraphicFramePr>
            <a:graphicFrameLocks noGrp="1"/>
          </p:cNvGraphicFramePr>
          <p:nvPr>
            <p:extLst/>
          </p:nvPr>
        </p:nvGraphicFramePr>
        <p:xfrm>
          <a:off x="2649395" y="4180278"/>
          <a:ext cx="1299296" cy="1224188"/>
        </p:xfrm>
        <a:graphic>
          <a:graphicData uri="http://schemas.openxmlformats.org/drawingml/2006/table">
            <a:tbl>
              <a:tblPr firstRow="1" bandRow="1"/>
              <a:tblGrid>
                <a:gridCol w="324824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</a:tblGrid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A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B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C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D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123350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E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02977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F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G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24638"/>
                  </a:ext>
                </a:extLst>
              </a:tr>
            </a:tbl>
          </a:graphicData>
        </a:graphic>
      </p:graphicFrame>
      <p:graphicFrame>
        <p:nvGraphicFramePr>
          <p:cNvPr id="115" name="Table 114"/>
          <p:cNvGraphicFramePr>
            <a:graphicFrameLocks noGrp="1"/>
          </p:cNvGraphicFramePr>
          <p:nvPr>
            <p:extLst/>
          </p:nvPr>
        </p:nvGraphicFramePr>
        <p:xfrm>
          <a:off x="2649395" y="5506731"/>
          <a:ext cx="1299296" cy="1224188"/>
        </p:xfrm>
        <a:graphic>
          <a:graphicData uri="http://schemas.openxmlformats.org/drawingml/2006/table">
            <a:tbl>
              <a:tblPr firstRow="1" bandRow="1"/>
              <a:tblGrid>
                <a:gridCol w="324824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</a:tblGrid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A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B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C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D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123350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E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02977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F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G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24638"/>
                  </a:ext>
                </a:extLst>
              </a:tr>
            </a:tbl>
          </a:graphicData>
        </a:graphic>
      </p:graphicFrame>
      <p:graphicFrame>
        <p:nvGraphicFramePr>
          <p:cNvPr id="116" name="Table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820785"/>
              </p:ext>
            </p:extLst>
          </p:nvPr>
        </p:nvGraphicFramePr>
        <p:xfrm>
          <a:off x="337406" y="3027490"/>
          <a:ext cx="1299296" cy="1224188"/>
        </p:xfrm>
        <a:graphic>
          <a:graphicData uri="http://schemas.openxmlformats.org/drawingml/2006/table">
            <a:tbl>
              <a:tblPr firstRow="1" bandRow="1"/>
              <a:tblGrid>
                <a:gridCol w="324824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</a:tblGrid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D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E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123350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F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G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02977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A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B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C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24638"/>
                  </a:ext>
                </a:extLst>
              </a:tr>
            </a:tbl>
          </a:graphicData>
        </a:graphic>
      </p:graphicFrame>
      <p:sp>
        <p:nvSpPr>
          <p:cNvPr id="117" name="Rectangle 116"/>
          <p:cNvSpPr/>
          <p:nvPr/>
        </p:nvSpPr>
        <p:spPr>
          <a:xfrm>
            <a:off x="4655958" y="3318669"/>
            <a:ext cx="306337" cy="2088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</a:p>
        </p:txBody>
      </p:sp>
      <p:graphicFrame>
        <p:nvGraphicFramePr>
          <p:cNvPr id="118" name="Table 117"/>
          <p:cNvGraphicFramePr>
            <a:graphicFrameLocks noGrp="1"/>
          </p:cNvGraphicFramePr>
          <p:nvPr>
            <p:extLst/>
          </p:nvPr>
        </p:nvGraphicFramePr>
        <p:xfrm>
          <a:off x="5496338" y="2870841"/>
          <a:ext cx="1299296" cy="1224188"/>
        </p:xfrm>
        <a:graphic>
          <a:graphicData uri="http://schemas.openxmlformats.org/drawingml/2006/table">
            <a:tbl>
              <a:tblPr firstRow="1" bandRow="1"/>
              <a:tblGrid>
                <a:gridCol w="324824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</a:tblGrid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a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b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c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D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123350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d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e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02977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f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g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h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24638"/>
                  </a:ext>
                </a:extLst>
              </a:tr>
            </a:tbl>
          </a:graphicData>
        </a:graphic>
      </p:graphicFrame>
      <p:sp>
        <p:nvSpPr>
          <p:cNvPr id="119" name="Rectangle 118"/>
          <p:cNvSpPr/>
          <p:nvPr/>
        </p:nvSpPr>
        <p:spPr>
          <a:xfrm>
            <a:off x="7381996" y="3254112"/>
            <a:ext cx="306337" cy="2088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</a:p>
        </p:txBody>
      </p:sp>
      <p:sp>
        <p:nvSpPr>
          <p:cNvPr id="120" name="Rounded Rectangle 119"/>
          <p:cNvSpPr/>
          <p:nvPr/>
        </p:nvSpPr>
        <p:spPr>
          <a:xfrm>
            <a:off x="5400878" y="2870841"/>
            <a:ext cx="1468581" cy="2951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1" name="Table 120"/>
          <p:cNvGraphicFramePr>
            <a:graphicFrameLocks noGrp="1"/>
          </p:cNvGraphicFramePr>
          <p:nvPr>
            <p:extLst/>
          </p:nvPr>
        </p:nvGraphicFramePr>
        <p:xfrm>
          <a:off x="8224771" y="2889313"/>
          <a:ext cx="1299296" cy="1224188"/>
        </p:xfrm>
        <a:graphic>
          <a:graphicData uri="http://schemas.openxmlformats.org/drawingml/2006/table">
            <a:tbl>
              <a:tblPr firstRow="1" bandRow="1"/>
              <a:tblGrid>
                <a:gridCol w="324824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</a:tblGrid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800" dirty="0" smtClean="0"/>
                        <a:t>Aa</a:t>
                      </a:r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800" dirty="0" smtClean="0"/>
                        <a:t>Ab</a:t>
                      </a:r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123350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02977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24638"/>
                  </a:ext>
                </a:extLst>
              </a:tr>
            </a:tbl>
          </a:graphicData>
        </a:graphic>
      </p:graphicFrame>
      <p:graphicFrame>
        <p:nvGraphicFramePr>
          <p:cNvPr id="122" name="Table 121"/>
          <p:cNvGraphicFramePr>
            <a:graphicFrameLocks noGrp="1"/>
          </p:cNvGraphicFramePr>
          <p:nvPr>
            <p:extLst/>
          </p:nvPr>
        </p:nvGraphicFramePr>
        <p:xfrm>
          <a:off x="2538892" y="1157464"/>
          <a:ext cx="1440160" cy="274320"/>
        </p:xfrm>
        <a:graphic>
          <a:graphicData uri="http://schemas.openxmlformats.org/drawingml/2006/table">
            <a:tbl>
              <a:tblPr firstRow="1" bandRow="1"/>
              <a:tblGrid>
                <a:gridCol w="288032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852184596"/>
                    </a:ext>
                  </a:extLst>
                </a:gridCol>
              </a:tblGrid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7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graphicFrame>
        <p:nvGraphicFramePr>
          <p:cNvPr id="123" name="Table 122"/>
          <p:cNvGraphicFramePr>
            <a:graphicFrameLocks noGrp="1"/>
          </p:cNvGraphicFramePr>
          <p:nvPr>
            <p:extLst/>
          </p:nvPr>
        </p:nvGraphicFramePr>
        <p:xfrm>
          <a:off x="2492409" y="1693215"/>
          <a:ext cx="2098152" cy="274320"/>
        </p:xfrm>
        <a:graphic>
          <a:graphicData uri="http://schemas.openxmlformats.org/drawingml/2006/table">
            <a:tbl>
              <a:tblPr firstRow="1" bandRow="1"/>
              <a:tblGrid>
                <a:gridCol w="299736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299736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299736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299736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  <a:gridCol w="299736">
                  <a:extLst>
                    <a:ext uri="{9D8B030D-6E8A-4147-A177-3AD203B41FA5}">
                      <a16:colId xmlns:a16="http://schemas.microsoft.com/office/drawing/2014/main" val="2760111059"/>
                    </a:ext>
                  </a:extLst>
                </a:gridCol>
                <a:gridCol w="299736">
                  <a:extLst>
                    <a:ext uri="{9D8B030D-6E8A-4147-A177-3AD203B41FA5}">
                      <a16:colId xmlns:a16="http://schemas.microsoft.com/office/drawing/2014/main" val="3399060710"/>
                    </a:ext>
                  </a:extLst>
                </a:gridCol>
                <a:gridCol w="299736">
                  <a:extLst>
                    <a:ext uri="{9D8B030D-6E8A-4147-A177-3AD203B41FA5}">
                      <a16:colId xmlns:a16="http://schemas.microsoft.com/office/drawing/2014/main" val="1443770438"/>
                    </a:ext>
                  </a:extLst>
                </a:gridCol>
              </a:tblGrid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graphicFrame>
        <p:nvGraphicFramePr>
          <p:cNvPr id="124" name="Table 123"/>
          <p:cNvGraphicFramePr>
            <a:graphicFrameLocks noGrp="1"/>
          </p:cNvGraphicFramePr>
          <p:nvPr>
            <p:extLst/>
          </p:nvPr>
        </p:nvGraphicFramePr>
        <p:xfrm>
          <a:off x="2538888" y="2241566"/>
          <a:ext cx="2051672" cy="274320"/>
        </p:xfrm>
        <a:graphic>
          <a:graphicData uri="http://schemas.openxmlformats.org/drawingml/2006/table">
            <a:tbl>
              <a:tblPr firstRow="1" bandRow="1"/>
              <a:tblGrid>
                <a:gridCol w="293096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293096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293096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293096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  <a:gridCol w="293096">
                  <a:extLst>
                    <a:ext uri="{9D8B030D-6E8A-4147-A177-3AD203B41FA5}">
                      <a16:colId xmlns:a16="http://schemas.microsoft.com/office/drawing/2014/main" val="2132732944"/>
                    </a:ext>
                  </a:extLst>
                </a:gridCol>
                <a:gridCol w="293096">
                  <a:extLst>
                    <a:ext uri="{9D8B030D-6E8A-4147-A177-3AD203B41FA5}">
                      <a16:colId xmlns:a16="http://schemas.microsoft.com/office/drawing/2014/main" val="4268046327"/>
                    </a:ext>
                  </a:extLst>
                </a:gridCol>
                <a:gridCol w="293096">
                  <a:extLst>
                    <a:ext uri="{9D8B030D-6E8A-4147-A177-3AD203B41FA5}">
                      <a16:colId xmlns:a16="http://schemas.microsoft.com/office/drawing/2014/main" val="976815101"/>
                    </a:ext>
                  </a:extLst>
                </a:gridCol>
              </a:tblGrid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A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B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D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sp>
        <p:nvSpPr>
          <p:cNvPr id="125" name="Rounded Rectangle 124"/>
          <p:cNvSpPr/>
          <p:nvPr/>
        </p:nvSpPr>
        <p:spPr>
          <a:xfrm>
            <a:off x="2459641" y="2017393"/>
            <a:ext cx="1360766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Matrix A </a:t>
            </a:r>
            <a:r>
              <a:rPr lang="en-US" sz="1100" b="1" kern="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altLang="ko-KR" sz="1100" b="1" kern="0" dirty="0" smtClean="0">
                <a:solidFill>
                  <a:prstClr val="black"/>
                </a:solidFill>
                <a:latin typeface="Calibri"/>
              </a:rPr>
              <a:t>Data</a:t>
            </a:r>
            <a:endParaRPr lang="en-US" sz="1100" b="1" kern="0" dirty="0" smtClean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514621" y="1130183"/>
            <a:ext cx="628176" cy="32848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2504116" y="1659832"/>
            <a:ext cx="931681" cy="357561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2499540" y="2211771"/>
            <a:ext cx="936257" cy="30411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2459640" y="1445492"/>
            <a:ext cx="1610071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Matrix A </a:t>
            </a:r>
            <a:r>
              <a:rPr lang="en-US" sz="1100" b="1" kern="0" dirty="0" smtClean="0">
                <a:solidFill>
                  <a:prstClr val="black"/>
                </a:solidFill>
                <a:latin typeface="Calibri"/>
              </a:rPr>
              <a:t>Column </a:t>
            </a:r>
            <a:r>
              <a:rPr lang="en-US" altLang="ko-KR" sz="1100" b="1" kern="0" dirty="0" smtClean="0">
                <a:solidFill>
                  <a:prstClr val="black"/>
                </a:solidFill>
                <a:latin typeface="Calibri"/>
              </a:rPr>
              <a:t>Index</a:t>
            </a:r>
            <a:endParaRPr lang="en-US" sz="1100" b="1" kern="0" dirty="0" smtClean="0">
              <a:solidFill>
                <a:srgbClr val="C00000"/>
              </a:solidFill>
              <a:latin typeface="Calibri"/>
            </a:endParaRPr>
          </a:p>
        </p:txBody>
      </p:sp>
      <p:graphicFrame>
        <p:nvGraphicFramePr>
          <p:cNvPr id="130" name="Table 129"/>
          <p:cNvGraphicFramePr>
            <a:graphicFrameLocks noGrp="1"/>
          </p:cNvGraphicFramePr>
          <p:nvPr>
            <p:extLst/>
          </p:nvPr>
        </p:nvGraphicFramePr>
        <p:xfrm>
          <a:off x="5206521" y="1148111"/>
          <a:ext cx="1440160" cy="274320"/>
        </p:xfrm>
        <a:graphic>
          <a:graphicData uri="http://schemas.openxmlformats.org/drawingml/2006/table">
            <a:tbl>
              <a:tblPr firstRow="1" bandRow="1"/>
              <a:tblGrid>
                <a:gridCol w="288032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852184596"/>
                    </a:ext>
                  </a:extLst>
                </a:gridCol>
              </a:tblGrid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graphicFrame>
        <p:nvGraphicFramePr>
          <p:cNvPr id="131" name="Table 130"/>
          <p:cNvGraphicFramePr>
            <a:graphicFrameLocks noGrp="1"/>
          </p:cNvGraphicFramePr>
          <p:nvPr>
            <p:extLst/>
          </p:nvPr>
        </p:nvGraphicFramePr>
        <p:xfrm>
          <a:off x="5160038" y="1683862"/>
          <a:ext cx="2375128" cy="274320"/>
        </p:xfrm>
        <a:graphic>
          <a:graphicData uri="http://schemas.openxmlformats.org/drawingml/2006/table">
            <a:tbl>
              <a:tblPr firstRow="1" bandRow="1"/>
              <a:tblGrid>
                <a:gridCol w="296891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296891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296891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296891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  <a:gridCol w="296891">
                  <a:extLst>
                    <a:ext uri="{9D8B030D-6E8A-4147-A177-3AD203B41FA5}">
                      <a16:colId xmlns:a16="http://schemas.microsoft.com/office/drawing/2014/main" val="2760111059"/>
                    </a:ext>
                  </a:extLst>
                </a:gridCol>
                <a:gridCol w="296891">
                  <a:extLst>
                    <a:ext uri="{9D8B030D-6E8A-4147-A177-3AD203B41FA5}">
                      <a16:colId xmlns:a16="http://schemas.microsoft.com/office/drawing/2014/main" val="3399060710"/>
                    </a:ext>
                  </a:extLst>
                </a:gridCol>
                <a:gridCol w="296891">
                  <a:extLst>
                    <a:ext uri="{9D8B030D-6E8A-4147-A177-3AD203B41FA5}">
                      <a16:colId xmlns:a16="http://schemas.microsoft.com/office/drawing/2014/main" val="1443770438"/>
                    </a:ext>
                  </a:extLst>
                </a:gridCol>
                <a:gridCol w="296891">
                  <a:extLst>
                    <a:ext uri="{9D8B030D-6E8A-4147-A177-3AD203B41FA5}">
                      <a16:colId xmlns:a16="http://schemas.microsoft.com/office/drawing/2014/main" val="489070397"/>
                    </a:ext>
                  </a:extLst>
                </a:gridCol>
              </a:tblGrid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graphicFrame>
        <p:nvGraphicFramePr>
          <p:cNvPr id="132" name="Table 131"/>
          <p:cNvGraphicFramePr>
            <a:graphicFrameLocks noGrp="1"/>
          </p:cNvGraphicFramePr>
          <p:nvPr>
            <p:extLst/>
          </p:nvPr>
        </p:nvGraphicFramePr>
        <p:xfrm>
          <a:off x="5190675" y="2232498"/>
          <a:ext cx="2328648" cy="274320"/>
        </p:xfrm>
        <a:graphic>
          <a:graphicData uri="http://schemas.openxmlformats.org/drawingml/2006/table">
            <a:tbl>
              <a:tblPr firstRow="1" bandRow="1"/>
              <a:tblGrid>
                <a:gridCol w="291081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291081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291081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291081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  <a:gridCol w="291081">
                  <a:extLst>
                    <a:ext uri="{9D8B030D-6E8A-4147-A177-3AD203B41FA5}">
                      <a16:colId xmlns:a16="http://schemas.microsoft.com/office/drawing/2014/main" val="2132732944"/>
                    </a:ext>
                  </a:extLst>
                </a:gridCol>
                <a:gridCol w="291081">
                  <a:extLst>
                    <a:ext uri="{9D8B030D-6E8A-4147-A177-3AD203B41FA5}">
                      <a16:colId xmlns:a16="http://schemas.microsoft.com/office/drawing/2014/main" val="4268046327"/>
                    </a:ext>
                  </a:extLst>
                </a:gridCol>
                <a:gridCol w="291081">
                  <a:extLst>
                    <a:ext uri="{9D8B030D-6E8A-4147-A177-3AD203B41FA5}">
                      <a16:colId xmlns:a16="http://schemas.microsoft.com/office/drawing/2014/main" val="976815101"/>
                    </a:ext>
                  </a:extLst>
                </a:gridCol>
                <a:gridCol w="291081">
                  <a:extLst>
                    <a:ext uri="{9D8B030D-6E8A-4147-A177-3AD203B41FA5}">
                      <a16:colId xmlns:a16="http://schemas.microsoft.com/office/drawing/2014/main" val="139735993"/>
                    </a:ext>
                  </a:extLst>
                </a:gridCol>
              </a:tblGrid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a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b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d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sp>
        <p:nvSpPr>
          <p:cNvPr id="133" name="Rounded Rectangle 132"/>
          <p:cNvSpPr/>
          <p:nvPr/>
        </p:nvSpPr>
        <p:spPr>
          <a:xfrm>
            <a:off x="5127270" y="2008040"/>
            <a:ext cx="1542562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Matrix </a:t>
            </a:r>
            <a:r>
              <a:rPr lang="en-US" sz="1100" b="1" kern="0" dirty="0" smtClean="0">
                <a:solidFill>
                  <a:prstClr val="black"/>
                </a:solidFill>
                <a:latin typeface="Calibri"/>
              </a:rPr>
              <a:t>B </a:t>
            </a:r>
            <a:r>
              <a:rPr lang="en-US" altLang="ko-KR" sz="1100" b="1" kern="0" dirty="0" smtClean="0">
                <a:solidFill>
                  <a:prstClr val="black"/>
                </a:solidFill>
                <a:latin typeface="Calibri"/>
              </a:rPr>
              <a:t>Data</a:t>
            </a:r>
            <a:endParaRPr lang="en-US" sz="1100" b="1" kern="0" dirty="0" smtClean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5182250" y="1120830"/>
            <a:ext cx="628176" cy="328485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5171745" y="1650479"/>
            <a:ext cx="633135" cy="350306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5167169" y="2202418"/>
            <a:ext cx="637711" cy="328485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5127269" y="1436139"/>
            <a:ext cx="1842430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sz="1100" b="1" kern="0" dirty="0">
                <a:solidFill>
                  <a:prstClr val="black"/>
                </a:solidFill>
                <a:latin typeface="Calibri"/>
              </a:rPr>
              <a:t>Matrix </a:t>
            </a:r>
            <a:r>
              <a:rPr lang="en-US" sz="1100" b="1" kern="0" dirty="0" smtClean="0">
                <a:solidFill>
                  <a:prstClr val="black"/>
                </a:solidFill>
                <a:latin typeface="Calibri"/>
              </a:rPr>
              <a:t>B Column </a:t>
            </a:r>
            <a:r>
              <a:rPr lang="en-US" altLang="ko-KR" sz="1100" b="1" kern="0" dirty="0" smtClean="0">
                <a:solidFill>
                  <a:prstClr val="black"/>
                </a:solidFill>
                <a:latin typeface="Calibri"/>
              </a:rPr>
              <a:t>Index</a:t>
            </a:r>
            <a:endParaRPr lang="en-US" sz="1100" b="1" kern="0" dirty="0" smtClean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655958" y="4620830"/>
            <a:ext cx="306337" cy="2088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</a:p>
        </p:txBody>
      </p:sp>
      <p:graphicFrame>
        <p:nvGraphicFramePr>
          <p:cNvPr id="149" name="Table 148"/>
          <p:cNvGraphicFramePr>
            <a:graphicFrameLocks noGrp="1"/>
          </p:cNvGraphicFramePr>
          <p:nvPr>
            <p:extLst/>
          </p:nvPr>
        </p:nvGraphicFramePr>
        <p:xfrm>
          <a:off x="5496338" y="4173002"/>
          <a:ext cx="1299296" cy="1224188"/>
        </p:xfrm>
        <a:graphic>
          <a:graphicData uri="http://schemas.openxmlformats.org/drawingml/2006/table">
            <a:tbl>
              <a:tblPr firstRow="1" bandRow="1"/>
              <a:tblGrid>
                <a:gridCol w="324824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</a:tblGrid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a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b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c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D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123350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d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e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02977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f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g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h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24638"/>
                  </a:ext>
                </a:extLst>
              </a:tr>
            </a:tbl>
          </a:graphicData>
        </a:graphic>
      </p:graphicFrame>
      <p:sp>
        <p:nvSpPr>
          <p:cNvPr id="150" name="Rectangle 149"/>
          <p:cNvSpPr/>
          <p:nvPr/>
        </p:nvSpPr>
        <p:spPr>
          <a:xfrm>
            <a:off x="7381996" y="4556273"/>
            <a:ext cx="306337" cy="2088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5411695" y="4785096"/>
            <a:ext cx="1468581" cy="2951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2" name="Table 151"/>
          <p:cNvGraphicFramePr>
            <a:graphicFrameLocks noGrp="1"/>
          </p:cNvGraphicFramePr>
          <p:nvPr>
            <p:extLst/>
          </p:nvPr>
        </p:nvGraphicFramePr>
        <p:xfrm>
          <a:off x="8224771" y="4250416"/>
          <a:ext cx="1299296" cy="1224188"/>
        </p:xfrm>
        <a:graphic>
          <a:graphicData uri="http://schemas.openxmlformats.org/drawingml/2006/table">
            <a:tbl>
              <a:tblPr firstRow="1" bandRow="1"/>
              <a:tblGrid>
                <a:gridCol w="324824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324869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324779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</a:tblGrid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800" dirty="0" err="1" smtClean="0"/>
                        <a:t>Bd</a:t>
                      </a:r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800" dirty="0" smtClean="0"/>
                        <a:t>Be</a:t>
                      </a:r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123350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02977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24638"/>
                  </a:ext>
                </a:extLst>
              </a:tr>
            </a:tbl>
          </a:graphicData>
        </a:graphic>
      </p:graphicFrame>
      <p:sp>
        <p:nvSpPr>
          <p:cNvPr id="159" name="Rectangle 158"/>
          <p:cNvSpPr/>
          <p:nvPr/>
        </p:nvSpPr>
        <p:spPr>
          <a:xfrm>
            <a:off x="4610262" y="5882725"/>
            <a:ext cx="306337" cy="2088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</a:p>
        </p:txBody>
      </p:sp>
      <p:graphicFrame>
        <p:nvGraphicFramePr>
          <p:cNvPr id="160" name="Table 159"/>
          <p:cNvGraphicFramePr>
            <a:graphicFrameLocks noGrp="1"/>
          </p:cNvGraphicFramePr>
          <p:nvPr>
            <p:extLst/>
          </p:nvPr>
        </p:nvGraphicFramePr>
        <p:xfrm>
          <a:off x="5496338" y="5499455"/>
          <a:ext cx="1299296" cy="1224188"/>
        </p:xfrm>
        <a:graphic>
          <a:graphicData uri="http://schemas.openxmlformats.org/drawingml/2006/table">
            <a:tbl>
              <a:tblPr firstRow="1" bandRow="1"/>
              <a:tblGrid>
                <a:gridCol w="324824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</a:tblGrid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a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b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c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D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123350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d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300" dirty="0" smtClean="0"/>
                        <a:t>e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02977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f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g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300" dirty="0" smtClean="0"/>
                        <a:t>h</a:t>
                      </a:r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24638"/>
                  </a:ext>
                </a:extLst>
              </a:tr>
            </a:tbl>
          </a:graphicData>
        </a:graphic>
      </p:graphicFrame>
      <p:sp>
        <p:nvSpPr>
          <p:cNvPr id="161" name="Rectangle 160"/>
          <p:cNvSpPr/>
          <p:nvPr/>
        </p:nvSpPr>
        <p:spPr>
          <a:xfrm>
            <a:off x="7381996" y="5882726"/>
            <a:ext cx="306337" cy="2088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</a:p>
        </p:txBody>
      </p:sp>
      <p:sp>
        <p:nvSpPr>
          <p:cNvPr id="162" name="Rounded Rectangle 161"/>
          <p:cNvSpPr/>
          <p:nvPr/>
        </p:nvSpPr>
        <p:spPr>
          <a:xfrm>
            <a:off x="5411695" y="6423966"/>
            <a:ext cx="1468581" cy="2951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3" name="Table 162"/>
          <p:cNvGraphicFramePr>
            <a:graphicFrameLocks noGrp="1"/>
          </p:cNvGraphicFramePr>
          <p:nvPr>
            <p:extLst/>
          </p:nvPr>
        </p:nvGraphicFramePr>
        <p:xfrm>
          <a:off x="8226770" y="5513262"/>
          <a:ext cx="1299296" cy="1224188"/>
        </p:xfrm>
        <a:graphic>
          <a:graphicData uri="http://schemas.openxmlformats.org/drawingml/2006/table">
            <a:tbl>
              <a:tblPr firstRow="1" bandRow="1"/>
              <a:tblGrid>
                <a:gridCol w="324824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</a:tblGrid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800" dirty="0" err="1" smtClean="0"/>
                        <a:t>Cf</a:t>
                      </a:r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800" dirty="0" smtClean="0"/>
                        <a:t>Cg</a:t>
                      </a:r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800" dirty="0" err="1" smtClean="0"/>
                        <a:t>Ch</a:t>
                      </a:r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123350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02977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24638"/>
                  </a:ext>
                </a:extLst>
              </a:tr>
            </a:tbl>
          </a:graphicData>
        </a:graphic>
      </p:graphicFrame>
      <p:sp>
        <p:nvSpPr>
          <p:cNvPr id="182" name="Rectangle 181"/>
          <p:cNvSpPr/>
          <p:nvPr/>
        </p:nvSpPr>
        <p:spPr>
          <a:xfrm>
            <a:off x="9895031" y="5083457"/>
            <a:ext cx="479420" cy="24875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 smtClean="0">
                <a:solidFill>
                  <a:prstClr val="black"/>
                </a:solidFill>
              </a:rPr>
              <a:t>+=</a:t>
            </a: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183" name="Table 182"/>
          <p:cNvGraphicFramePr>
            <a:graphicFrameLocks noGrp="1"/>
          </p:cNvGraphicFramePr>
          <p:nvPr>
            <p:extLst/>
          </p:nvPr>
        </p:nvGraphicFramePr>
        <p:xfrm>
          <a:off x="10516938" y="4851022"/>
          <a:ext cx="1299296" cy="1224188"/>
        </p:xfrm>
        <a:graphic>
          <a:graphicData uri="http://schemas.openxmlformats.org/drawingml/2006/table">
            <a:tbl>
              <a:tblPr firstRow="1" bandRow="1"/>
              <a:tblGrid>
                <a:gridCol w="324824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324869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324779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</a:tblGrid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123350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029775"/>
                  </a:ext>
                </a:extLst>
              </a:tr>
              <a:tr h="3060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97517" marR="97517" marT="48758" marB="48758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300" dirty="0"/>
                    </a:p>
                  </a:txBody>
                  <a:tcPr marL="97517" marR="97517" marT="48758" marB="487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24638"/>
                  </a:ext>
                </a:extLst>
              </a:tr>
            </a:tbl>
          </a:graphicData>
        </a:graphic>
      </p:graphicFrame>
      <p:graphicFrame>
        <p:nvGraphicFramePr>
          <p:cNvPr id="186" name="Table 185"/>
          <p:cNvGraphicFramePr>
            <a:graphicFrameLocks noGrp="1"/>
          </p:cNvGraphicFramePr>
          <p:nvPr>
            <p:extLst/>
          </p:nvPr>
        </p:nvGraphicFramePr>
        <p:xfrm>
          <a:off x="10100808" y="3988733"/>
          <a:ext cx="1638522" cy="274320"/>
        </p:xfrm>
        <a:graphic>
          <a:graphicData uri="http://schemas.openxmlformats.org/drawingml/2006/table">
            <a:tbl>
              <a:tblPr firstRow="1" bandRow="1"/>
              <a:tblGrid>
                <a:gridCol w="273087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273087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273087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273087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  <a:gridCol w="273087">
                  <a:extLst>
                    <a:ext uri="{9D8B030D-6E8A-4147-A177-3AD203B41FA5}">
                      <a16:colId xmlns:a16="http://schemas.microsoft.com/office/drawing/2014/main" val="38129794"/>
                    </a:ext>
                  </a:extLst>
                </a:gridCol>
                <a:gridCol w="273087">
                  <a:extLst>
                    <a:ext uri="{9D8B030D-6E8A-4147-A177-3AD203B41FA5}">
                      <a16:colId xmlns:a16="http://schemas.microsoft.com/office/drawing/2014/main" val="1201253953"/>
                    </a:ext>
                  </a:extLst>
                </a:gridCol>
              </a:tblGrid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sp>
        <p:nvSpPr>
          <p:cNvPr id="187" name="Rectangle 186"/>
          <p:cNvSpPr/>
          <p:nvPr/>
        </p:nvSpPr>
        <p:spPr>
          <a:xfrm>
            <a:off x="10314251" y="2775316"/>
            <a:ext cx="10310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defRPr/>
            </a:pPr>
            <a:r>
              <a:rPr lang="en-US" sz="1200" kern="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AIA output 1</a:t>
            </a:r>
            <a:endParaRPr lang="en-US" sz="1200" kern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Down Arrow 187"/>
          <p:cNvSpPr/>
          <p:nvPr/>
        </p:nvSpPr>
        <p:spPr>
          <a:xfrm>
            <a:off x="10920069" y="3541340"/>
            <a:ext cx="95385" cy="21129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ounded Rectangle 188"/>
          <p:cNvSpPr/>
          <p:nvPr/>
        </p:nvSpPr>
        <p:spPr>
          <a:xfrm>
            <a:off x="10061446" y="3975870"/>
            <a:ext cx="555403" cy="2951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ounded Rectangle 189"/>
          <p:cNvSpPr/>
          <p:nvPr/>
        </p:nvSpPr>
        <p:spPr>
          <a:xfrm>
            <a:off x="10646975" y="3978458"/>
            <a:ext cx="555403" cy="2951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ounded Rectangle 190"/>
          <p:cNvSpPr/>
          <p:nvPr/>
        </p:nvSpPr>
        <p:spPr>
          <a:xfrm>
            <a:off x="11224522" y="3980746"/>
            <a:ext cx="555403" cy="2951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2" name="Table 191"/>
          <p:cNvGraphicFramePr>
            <a:graphicFrameLocks noGrp="1"/>
          </p:cNvGraphicFramePr>
          <p:nvPr>
            <p:extLst/>
          </p:nvPr>
        </p:nvGraphicFramePr>
        <p:xfrm>
          <a:off x="695455" y="2503895"/>
          <a:ext cx="1152128" cy="274320"/>
        </p:xfrm>
        <a:graphic>
          <a:graphicData uri="http://schemas.openxmlformats.org/drawingml/2006/table">
            <a:tbl>
              <a:tblPr firstRow="1" bandRow="1"/>
              <a:tblGrid>
                <a:gridCol w="288032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</a:tblGrid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graphicFrame>
        <p:nvGraphicFramePr>
          <p:cNvPr id="193" name="Table 192"/>
          <p:cNvGraphicFramePr>
            <a:graphicFrameLocks noGrp="1"/>
          </p:cNvGraphicFramePr>
          <p:nvPr>
            <p:extLst/>
          </p:nvPr>
        </p:nvGraphicFramePr>
        <p:xfrm>
          <a:off x="700302" y="1676818"/>
          <a:ext cx="1152128" cy="274320"/>
        </p:xfrm>
        <a:graphic>
          <a:graphicData uri="http://schemas.openxmlformats.org/drawingml/2006/table">
            <a:tbl>
              <a:tblPr firstRow="1" bandRow="1"/>
              <a:tblGrid>
                <a:gridCol w="288032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42800718"/>
                    </a:ext>
                  </a:extLst>
                </a:gridCol>
              </a:tblGrid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sp>
        <p:nvSpPr>
          <p:cNvPr id="194" name="Rounded Rectangle 193"/>
          <p:cNvSpPr/>
          <p:nvPr/>
        </p:nvSpPr>
        <p:spPr>
          <a:xfrm>
            <a:off x="224439" y="2741057"/>
            <a:ext cx="1988659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sz="1200" b="1" kern="0" dirty="0" smtClean="0">
                <a:solidFill>
                  <a:prstClr val="black"/>
                </a:solidFill>
                <a:latin typeface="Calibri"/>
              </a:rPr>
              <a:t>Original Matrix A Row </a:t>
            </a:r>
            <a:r>
              <a:rPr lang="en-US" altLang="ko-KR" sz="1200" b="1" kern="0" dirty="0" smtClean="0">
                <a:solidFill>
                  <a:prstClr val="black"/>
                </a:solidFill>
                <a:latin typeface="Calibri"/>
              </a:rPr>
              <a:t>ID</a:t>
            </a:r>
            <a:endParaRPr lang="en-US" sz="1200" b="1" kern="0" dirty="0" smtClean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95" name="Rounded Rectangle 194"/>
          <p:cNvSpPr/>
          <p:nvPr/>
        </p:nvSpPr>
        <p:spPr>
          <a:xfrm>
            <a:off x="88260" y="1233925"/>
            <a:ext cx="2314449" cy="292551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sz="1200" b="1" kern="0" dirty="0" smtClean="0">
                <a:solidFill>
                  <a:prstClr val="black"/>
                </a:solidFill>
                <a:latin typeface="Calibri"/>
              </a:rPr>
              <a:t>Load balanced Matrix A row id </a:t>
            </a:r>
            <a:endParaRPr lang="en-US" sz="1200" b="1" kern="0" dirty="0" smtClean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2529269" y="2868975"/>
            <a:ext cx="462563" cy="2949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ounded Rectangle 196"/>
          <p:cNvSpPr/>
          <p:nvPr/>
        </p:nvSpPr>
        <p:spPr>
          <a:xfrm>
            <a:off x="3231440" y="4164255"/>
            <a:ext cx="462563" cy="2949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ounded Rectangle 197"/>
          <p:cNvSpPr/>
          <p:nvPr/>
        </p:nvSpPr>
        <p:spPr>
          <a:xfrm>
            <a:off x="3585855" y="5506731"/>
            <a:ext cx="462563" cy="2949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ounded Rectangle 200"/>
          <p:cNvSpPr/>
          <p:nvPr/>
        </p:nvSpPr>
        <p:spPr>
          <a:xfrm>
            <a:off x="1759193" y="3965353"/>
            <a:ext cx="1369339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Calibri"/>
              </a:rPr>
              <a:t>Bin #3</a:t>
            </a:r>
            <a:endParaRPr lang="en-US" sz="1100" b="1" kern="0" dirty="0" smtClean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1754582" y="3661236"/>
            <a:ext cx="1369339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Calibri"/>
              </a:rPr>
              <a:t>Bin #2</a:t>
            </a:r>
            <a:endParaRPr lang="en-US" sz="1100" b="1" kern="0" dirty="0" smtClean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03" name="Rounded Rectangle 202"/>
          <p:cNvSpPr/>
          <p:nvPr/>
        </p:nvSpPr>
        <p:spPr>
          <a:xfrm>
            <a:off x="1745421" y="3335546"/>
            <a:ext cx="1369339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Calibri"/>
              </a:rPr>
              <a:t>Bin #1</a:t>
            </a:r>
            <a:endParaRPr lang="en-US" sz="1100" b="1" kern="0" dirty="0" smtClean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1752288" y="3061294"/>
            <a:ext cx="1369339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atinLnBrk="0"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Calibri"/>
              </a:rPr>
              <a:t>Bin #0</a:t>
            </a:r>
            <a:endParaRPr lang="en-US" sz="1100" b="1" kern="0" dirty="0" smtClean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98553" y="1979771"/>
            <a:ext cx="2219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200" kern="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 between GPU block id to matrix row id</a:t>
            </a:r>
            <a:endParaRPr lang="en-US" sz="1200" kern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Rounded Rectangle 206"/>
          <p:cNvSpPr/>
          <p:nvPr/>
        </p:nvSpPr>
        <p:spPr>
          <a:xfrm>
            <a:off x="224439" y="3933558"/>
            <a:ext cx="462563" cy="2949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ounded Rectangle 207"/>
          <p:cNvSpPr/>
          <p:nvPr/>
        </p:nvSpPr>
        <p:spPr>
          <a:xfrm>
            <a:off x="890583" y="3933558"/>
            <a:ext cx="462563" cy="2949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ounded Rectangle 208"/>
          <p:cNvSpPr/>
          <p:nvPr/>
        </p:nvSpPr>
        <p:spPr>
          <a:xfrm>
            <a:off x="1262005" y="3924618"/>
            <a:ext cx="462563" cy="2949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7876014" y="1064201"/>
            <a:ext cx="44378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i= block id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AIA</a:t>
            </a:r>
            <a:r>
              <a:rPr lang="en-US" dirty="0" smtClean="0">
                <a:solidFill>
                  <a:srgbClr val="FF0000"/>
                </a:solidFill>
              </a:rPr>
              <a:t>_1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smtClean="0"/>
              <a:t>2i]= </a:t>
            </a:r>
            <a:r>
              <a:rPr lang="en-US" dirty="0">
                <a:latin typeface="Consolas" panose="020B0609020204030204" pitchFamily="49" charset="0"/>
              </a:rPr>
              <a:t>a_row_ptr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smtClean="0"/>
              <a:t>d_map[i]]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AIA</a:t>
            </a:r>
            <a:r>
              <a:rPr lang="en-US" dirty="0" smtClean="0">
                <a:solidFill>
                  <a:srgbClr val="FF0000"/>
                </a:solidFill>
              </a:rPr>
              <a:t>_1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smtClean="0"/>
              <a:t>2i+1</a:t>
            </a:r>
            <a:r>
              <a:rPr lang="en-US" dirty="0"/>
              <a:t>]= </a:t>
            </a:r>
            <a:r>
              <a:rPr lang="en-US" dirty="0">
                <a:latin typeface="Consolas" panose="020B0609020204030204" pitchFamily="49" charset="0"/>
              </a:rPr>
              <a:t>a_row_ptr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smtClean="0"/>
              <a:t>d_map[i]+</a:t>
            </a:r>
            <a:r>
              <a:rPr lang="en-US" dirty="0"/>
              <a:t>1]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7690712" y="987886"/>
            <a:ext cx="4174064" cy="183309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9943451" y="3508583"/>
            <a:ext cx="649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defRPr/>
            </a:pPr>
            <a:r>
              <a:rPr lang="en-US" sz="1200" kern="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j=0,1,2</a:t>
            </a:r>
            <a:endParaRPr lang="en-US" sz="1200" kern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6" name="Table 215"/>
          <p:cNvGraphicFramePr>
            <a:graphicFrameLocks noGrp="1"/>
          </p:cNvGraphicFramePr>
          <p:nvPr>
            <p:extLst/>
          </p:nvPr>
        </p:nvGraphicFramePr>
        <p:xfrm>
          <a:off x="10693753" y="3160132"/>
          <a:ext cx="546174" cy="274320"/>
        </p:xfrm>
        <a:graphic>
          <a:graphicData uri="http://schemas.openxmlformats.org/drawingml/2006/table">
            <a:tbl>
              <a:tblPr firstRow="1" bandRow="1"/>
              <a:tblGrid>
                <a:gridCol w="273087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273087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</a:tblGrid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</a:tbl>
          </a:graphicData>
        </a:graphic>
      </p:graphicFrame>
      <p:sp>
        <p:nvSpPr>
          <p:cNvPr id="217" name="Rounded Rectangle 216"/>
          <p:cNvSpPr/>
          <p:nvPr/>
        </p:nvSpPr>
        <p:spPr>
          <a:xfrm>
            <a:off x="10654391" y="3147269"/>
            <a:ext cx="555403" cy="2951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894531" y="1887058"/>
            <a:ext cx="49370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j =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AIA</a:t>
            </a:r>
            <a:r>
              <a:rPr lang="en-US" dirty="0" smtClean="0">
                <a:solidFill>
                  <a:srgbClr val="FF0000"/>
                </a:solidFill>
              </a:rPr>
              <a:t>_1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smtClean="0"/>
              <a:t>2i] to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AIA</a:t>
            </a:r>
            <a:r>
              <a:rPr lang="en-US" dirty="0" smtClean="0">
                <a:solidFill>
                  <a:srgbClr val="FF0000"/>
                </a:solidFill>
              </a:rPr>
              <a:t>_1 </a:t>
            </a:r>
            <a:r>
              <a:rPr lang="en-US" dirty="0"/>
              <a:t>[</a:t>
            </a:r>
            <a:r>
              <a:rPr lang="en-US" dirty="0" smtClean="0"/>
              <a:t>2i+1] </a:t>
            </a:r>
          </a:p>
          <a:p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AIA_2</a:t>
            </a:r>
            <a:r>
              <a:rPr lang="en-US" dirty="0" smtClean="0"/>
              <a:t>[2j]= </a:t>
            </a:r>
            <a:r>
              <a:rPr lang="en-US" dirty="0" smtClean="0">
                <a:latin typeface="Consolas" panose="020B0609020204030204" pitchFamily="49" charset="0"/>
              </a:rPr>
              <a:t>b_row_ptr</a:t>
            </a:r>
            <a:r>
              <a:rPr lang="en-US" dirty="0" smtClean="0"/>
              <a:t>[d_acol[j]]</a:t>
            </a:r>
          </a:p>
          <a:p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AIA</a:t>
            </a:r>
            <a:r>
              <a:rPr lang="en-US" dirty="0" smtClean="0">
                <a:solidFill>
                  <a:schemeClr val="accent1"/>
                </a:solidFill>
              </a:rPr>
              <a:t>_2</a:t>
            </a:r>
            <a:r>
              <a:rPr lang="en-US" dirty="0" smtClean="0"/>
              <a:t>[2j+1]=</a:t>
            </a:r>
            <a:r>
              <a:rPr lang="en-US" dirty="0" smtClean="0">
                <a:latin typeface="Consolas" panose="020B0609020204030204" pitchFamily="49" charset="0"/>
              </a:rPr>
              <a:t>b_row_ptr</a:t>
            </a:r>
            <a:r>
              <a:rPr lang="en-US" dirty="0" smtClean="0"/>
              <a:t>[d_acol[j]+</a:t>
            </a:r>
            <a:r>
              <a:rPr lang="en-US" dirty="0"/>
              <a:t>1]]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10500876" y="3688975"/>
            <a:ext cx="10310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defRPr/>
            </a:pPr>
            <a:r>
              <a:rPr lang="en-US" sz="1200" kern="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AIA output 2</a:t>
            </a:r>
            <a:endParaRPr lang="en-US" sz="1200" kern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9981183" y="3062528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defRPr/>
            </a:pPr>
            <a:r>
              <a:rPr lang="en-US" sz="1200" kern="0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200" kern="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=3</a:t>
            </a:r>
            <a:endParaRPr lang="en-US" sz="1200" kern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1" name="Down Arrow 220"/>
          <p:cNvSpPr/>
          <p:nvPr/>
        </p:nvSpPr>
        <p:spPr>
          <a:xfrm>
            <a:off x="10884399" y="4317266"/>
            <a:ext cx="95385" cy="21129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10536740" y="4432780"/>
            <a:ext cx="7377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defRPr/>
            </a:pPr>
            <a:r>
              <a:rPr lang="en-US" sz="1200" kern="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abdefgh</a:t>
            </a:r>
            <a:endParaRPr lang="en-US" sz="1200" kern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-273782" y="4344922"/>
            <a:ext cx="28814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Rows are grouped into bins, </a:t>
            </a:r>
            <a:r>
              <a:rPr lang="en-US" altLang="en-US" sz="1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</a:t>
            </a:r>
            <a:r>
              <a:rPr lang="en-US" alt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altLang="en-US" sz="1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of </a:t>
            </a:r>
            <a:r>
              <a:rPr lang="en-US" alt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non-zero </a:t>
            </a:r>
            <a:r>
              <a:rPr lang="en-US" altLang="en-US" sz="1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elements, different bins use different number of thread block and thread block size. </a:t>
            </a:r>
            <a:endParaRPr lang="en-US" altLang="en-US" sz="1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bin can be processed independently, potentially allowing for better load balancing and resource utilization. </a:t>
            </a:r>
          </a:p>
        </p:txBody>
      </p:sp>
      <p:cxnSp>
        <p:nvCxnSpPr>
          <p:cNvPr id="3" name="Curved Connector 2"/>
          <p:cNvCxnSpPr>
            <a:endCxn id="122" idx="1"/>
          </p:cNvCxnSpPr>
          <p:nvPr/>
        </p:nvCxnSpPr>
        <p:spPr>
          <a:xfrm rot="5400000" flipH="1" flipV="1">
            <a:off x="1524462" y="1471608"/>
            <a:ext cx="1191414" cy="83744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urved Connector 4"/>
          <p:cNvCxnSpPr>
            <a:endCxn id="123" idx="1"/>
          </p:cNvCxnSpPr>
          <p:nvPr/>
        </p:nvCxnSpPr>
        <p:spPr>
          <a:xfrm rot="5400000">
            <a:off x="2249395" y="1580229"/>
            <a:ext cx="493161" cy="7131"/>
          </a:xfrm>
          <a:prstGeom prst="curvedConnector4">
            <a:avLst>
              <a:gd name="adj1" fmla="val 36094"/>
              <a:gd name="adj2" fmla="val 330572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stCxn id="127" idx="1"/>
          </p:cNvCxnSpPr>
          <p:nvPr/>
        </p:nvCxnSpPr>
        <p:spPr>
          <a:xfrm rot="10800000" flipH="1" flipV="1">
            <a:off x="2504115" y="1838612"/>
            <a:ext cx="25153" cy="677273"/>
          </a:xfrm>
          <a:prstGeom prst="curvedConnector4">
            <a:avLst>
              <a:gd name="adj1" fmla="val -908838"/>
              <a:gd name="adj2" fmla="val 63198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>
            <a:off x="1417293" y="2187105"/>
            <a:ext cx="545713" cy="87866"/>
          </a:xfrm>
          <a:prstGeom prst="curved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6" idx="3"/>
            <a:endCxn id="120" idx="1"/>
          </p:cNvCxnSpPr>
          <p:nvPr/>
        </p:nvCxnSpPr>
        <p:spPr>
          <a:xfrm>
            <a:off x="2991832" y="3016448"/>
            <a:ext cx="2409046" cy="197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stCxn id="198" idx="3"/>
            <a:endCxn id="162" idx="1"/>
          </p:cNvCxnSpPr>
          <p:nvPr/>
        </p:nvCxnSpPr>
        <p:spPr>
          <a:xfrm>
            <a:off x="4048418" y="5654204"/>
            <a:ext cx="1363277" cy="91734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>
            <a:off x="3873374" y="4423440"/>
            <a:ext cx="1690721" cy="6616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>
            <a:endCxn id="130" idx="1"/>
          </p:cNvCxnSpPr>
          <p:nvPr/>
        </p:nvCxnSpPr>
        <p:spPr>
          <a:xfrm flipV="1">
            <a:off x="2991832" y="1285271"/>
            <a:ext cx="2214689" cy="1703509"/>
          </a:xfrm>
          <a:prstGeom prst="curvedConnector3">
            <a:avLst>
              <a:gd name="adj1" fmla="val 908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/>
          <p:cNvCxnSpPr>
            <a:stCxn id="134" idx="1"/>
            <a:endCxn id="135" idx="1"/>
          </p:cNvCxnSpPr>
          <p:nvPr/>
        </p:nvCxnSpPr>
        <p:spPr>
          <a:xfrm rot="10800000" flipV="1">
            <a:off x="5171746" y="1285072"/>
            <a:ext cx="10505" cy="540559"/>
          </a:xfrm>
          <a:prstGeom prst="curvedConnector3">
            <a:avLst>
              <a:gd name="adj1" fmla="val 22761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135" idx="1"/>
            <a:endCxn id="132" idx="1"/>
          </p:cNvCxnSpPr>
          <p:nvPr/>
        </p:nvCxnSpPr>
        <p:spPr>
          <a:xfrm rot="10800000" flipH="1" flipV="1">
            <a:off x="5171745" y="1825632"/>
            <a:ext cx="18930" cy="544026"/>
          </a:xfrm>
          <a:prstGeom prst="curvedConnector3">
            <a:avLst>
              <a:gd name="adj1" fmla="val -12076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>
            <a:stCxn id="136" idx="2"/>
            <a:endCxn id="120" idx="0"/>
          </p:cNvCxnSpPr>
          <p:nvPr/>
        </p:nvCxnSpPr>
        <p:spPr>
          <a:xfrm rot="16200000" flipH="1">
            <a:off x="5640628" y="2376300"/>
            <a:ext cx="339938" cy="64914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itle 1">
            <a:extLst>
              <a:ext uri="{FF2B5EF4-FFF2-40B4-BE49-F238E27FC236}">
                <a16:creationId xmlns:a16="http://schemas.microsoft.com/office/drawing/2014/main" id="{53159CC9-2D2B-626D-DE6D-479BBE1B9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1" y="82332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AIA and Sparse Matrix </a:t>
            </a:r>
            <a:r>
              <a:rPr lang="en-US" b="1" dirty="0" smtClean="0"/>
              <a:t>Multiplication on GPU</a:t>
            </a:r>
            <a:endParaRPr lang="en-US" b="1" dirty="0"/>
          </a:p>
        </p:txBody>
      </p:sp>
      <p:cxnSp>
        <p:nvCxnSpPr>
          <p:cNvPr id="4" name="Curved Connector 3"/>
          <p:cNvCxnSpPr>
            <a:stCxn id="124" idx="1"/>
            <a:endCxn id="196" idx="1"/>
          </p:cNvCxnSpPr>
          <p:nvPr/>
        </p:nvCxnSpPr>
        <p:spPr>
          <a:xfrm rot="10800000" flipV="1">
            <a:off x="2529270" y="2378726"/>
            <a:ext cx="9619" cy="637722"/>
          </a:xfrm>
          <a:prstGeom prst="curvedConnector3">
            <a:avLst>
              <a:gd name="adj1" fmla="val 24765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28" idx="1"/>
            <a:endCxn id="197" idx="1"/>
          </p:cNvCxnSpPr>
          <p:nvPr/>
        </p:nvCxnSpPr>
        <p:spPr>
          <a:xfrm rot="10800000" flipH="1" flipV="1">
            <a:off x="2499540" y="2363828"/>
            <a:ext cx="731900" cy="1947899"/>
          </a:xfrm>
          <a:prstGeom prst="curvedConnector3">
            <a:avLst>
              <a:gd name="adj1" fmla="val -312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28" idx="1"/>
            <a:endCxn id="198" idx="1"/>
          </p:cNvCxnSpPr>
          <p:nvPr/>
        </p:nvCxnSpPr>
        <p:spPr>
          <a:xfrm rot="10800000" flipH="1" flipV="1">
            <a:off x="2499539" y="2363828"/>
            <a:ext cx="1086315" cy="3290375"/>
          </a:xfrm>
          <a:prstGeom prst="curvedConnector3">
            <a:avLst>
              <a:gd name="adj1" fmla="val -210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53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GNN Workload: AIA+Pruning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©2025 Conference Concepts, Inc. All Rights Reserved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06110" y="4831430"/>
            <a:ext cx="2618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Graph structure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6195" y="2995652"/>
            <a:ext cx="1571105" cy="1596043"/>
            <a:chOff x="23101" y="1098966"/>
            <a:chExt cx="2033530" cy="2062836"/>
          </a:xfrm>
        </p:grpSpPr>
        <p:sp>
          <p:nvSpPr>
            <p:cNvPr id="8" name="Oval 7"/>
            <p:cNvSpPr/>
            <p:nvPr/>
          </p:nvSpPr>
          <p:spPr>
            <a:xfrm>
              <a:off x="775001" y="1098966"/>
              <a:ext cx="517793" cy="5067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0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538836" y="1098966"/>
              <a:ext cx="517793" cy="5067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1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538838" y="1864714"/>
              <a:ext cx="517793" cy="5067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775002" y="1864714"/>
              <a:ext cx="517793" cy="5067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3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>
              <a:stCxn id="8" idx="4"/>
              <a:endCxn id="11" idx="0"/>
            </p:cNvCxnSpPr>
            <p:nvPr/>
          </p:nvCxnSpPr>
          <p:spPr>
            <a:xfrm>
              <a:off x="1033898" y="1605742"/>
              <a:ext cx="1" cy="2589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" idx="5"/>
              <a:endCxn id="10" idx="1"/>
            </p:cNvCxnSpPr>
            <p:nvPr/>
          </p:nvCxnSpPr>
          <p:spPr>
            <a:xfrm>
              <a:off x="1216965" y="1531526"/>
              <a:ext cx="397702" cy="4074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4"/>
              <a:endCxn id="10" idx="0"/>
            </p:cNvCxnSpPr>
            <p:nvPr/>
          </p:nvCxnSpPr>
          <p:spPr>
            <a:xfrm>
              <a:off x="1797734" y="1605742"/>
              <a:ext cx="1" cy="2589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" idx="6"/>
              <a:endCxn id="9" idx="2"/>
            </p:cNvCxnSpPr>
            <p:nvPr/>
          </p:nvCxnSpPr>
          <p:spPr>
            <a:xfrm>
              <a:off x="1292794" y="1352354"/>
              <a:ext cx="2460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23101" y="1864714"/>
              <a:ext cx="517793" cy="5067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4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75001" y="2655026"/>
              <a:ext cx="517793" cy="5067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6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538836" y="2655026"/>
              <a:ext cx="517793" cy="5067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7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3101" y="2630386"/>
              <a:ext cx="517793" cy="5067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5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/>
            <p:cNvCxnSpPr>
              <a:stCxn id="16" idx="4"/>
              <a:endCxn id="19" idx="0"/>
            </p:cNvCxnSpPr>
            <p:nvPr/>
          </p:nvCxnSpPr>
          <p:spPr>
            <a:xfrm>
              <a:off x="281998" y="2371490"/>
              <a:ext cx="0" cy="2588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1" idx="4"/>
              <a:endCxn id="17" idx="0"/>
            </p:cNvCxnSpPr>
            <p:nvPr/>
          </p:nvCxnSpPr>
          <p:spPr>
            <a:xfrm flipH="1">
              <a:off x="1033898" y="2371490"/>
              <a:ext cx="1" cy="2835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1" idx="3"/>
              <a:endCxn id="19" idx="7"/>
            </p:cNvCxnSpPr>
            <p:nvPr/>
          </p:nvCxnSpPr>
          <p:spPr>
            <a:xfrm flipH="1">
              <a:off x="465065" y="2297274"/>
              <a:ext cx="385766" cy="4073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7" idx="6"/>
              <a:endCxn id="18" idx="2"/>
            </p:cNvCxnSpPr>
            <p:nvPr/>
          </p:nvCxnSpPr>
          <p:spPr>
            <a:xfrm>
              <a:off x="1292794" y="2908414"/>
              <a:ext cx="2460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7" idx="7"/>
              <a:endCxn id="10" idx="3"/>
            </p:cNvCxnSpPr>
            <p:nvPr/>
          </p:nvCxnSpPr>
          <p:spPr>
            <a:xfrm flipV="1">
              <a:off x="1216965" y="2297274"/>
              <a:ext cx="397702" cy="4319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" idx="3"/>
              <a:endCxn id="16" idx="7"/>
            </p:cNvCxnSpPr>
            <p:nvPr/>
          </p:nvCxnSpPr>
          <p:spPr>
            <a:xfrm flipH="1">
              <a:off x="465065" y="1531526"/>
              <a:ext cx="385765" cy="4074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5469774" y="1397286"/>
            <a:ext cx="4530437" cy="2405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88" y="1480911"/>
            <a:ext cx="8881079" cy="5063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04777" y="4020755"/>
            <a:ext cx="143998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267778" y="3980392"/>
            <a:ext cx="956231" cy="7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3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748" y="365125"/>
            <a:ext cx="10968613" cy="1325563"/>
          </a:xfrm>
        </p:spPr>
        <p:txBody>
          <a:bodyPr/>
          <a:lstStyle/>
          <a:p>
            <a:r>
              <a:rPr lang="en-US" b="1" dirty="0" smtClean="0"/>
              <a:t>AIA improvement on SPGEMM for GNN </a:t>
            </a:r>
            <a:r>
              <a:rPr lang="en-US" b="1" dirty="0"/>
              <a:t>D</a:t>
            </a:r>
            <a:r>
              <a:rPr lang="en-US" b="1" dirty="0" smtClean="0"/>
              <a:t>atasets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2912" y="1940317"/>
            <a:ext cx="7141153" cy="42447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©2025 Conference Concepts, Inc.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82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Pruning Impact on Accuracy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©2025 Conference Concepts, Inc. All Rights Reserved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721" y="1690688"/>
            <a:ext cx="58205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1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631" y="1621421"/>
            <a:ext cx="7665417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AIA Speedup </a:t>
            </a:r>
            <a:r>
              <a:rPr lang="en-US" b="1" dirty="0" smtClean="0"/>
              <a:t>on GNN </a:t>
            </a:r>
            <a:r>
              <a:rPr lang="en-US" b="1" dirty="0"/>
              <a:t>Training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©2025 Conference Concepts, Inc. All Rights Reserved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76048" y="3191264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21.4%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117388" y="3375930"/>
            <a:ext cx="725866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64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9CC9-2D2B-626D-DE6D-479BBE1B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CADC7-4D01-4A96-91B5-E04A15843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69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altLang="ko-KR" sz="26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AI/HPC requires increasingly higher bandwidth and higher capacity memory</a:t>
            </a: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Sparse </a:t>
            </a:r>
            <a: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data increase the complexity of data processing and more memory space</a:t>
            </a: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We </a:t>
            </a:r>
            <a: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are researching various technologies to improve memory BW and usage with HBM</a:t>
            </a:r>
          </a:p>
          <a:p>
            <a:pPr marL="800100" lvl="1" indent="-342900">
              <a:spcBef>
                <a:spcPts val="1000"/>
              </a:spcBef>
              <a:buFont typeface="Wingdings" panose="05000000000000000000" pitchFamily="2" charset="2"/>
              <a:buChar char="§"/>
              <a:defRPr/>
            </a:pPr>
            <a:endParaRPr lang="en-US" altLang="ko-KR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ko-KR" sz="26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AIA, Processing Near Memory for HBM can alleviate memory bottleneck issues</a:t>
            </a: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AIA with HBM could show the performance improvement for AI and HPC</a:t>
            </a:r>
            <a:endParaRPr lang="en-US" altLang="ko-KR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AIA needs to expand its application domain to become a more general technology</a:t>
            </a:r>
          </a:p>
          <a:p>
            <a:pPr lvl="2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We are looking for more AIA functions which are simpler, more general but powerful</a:t>
            </a:r>
          </a:p>
          <a:p>
            <a:pPr lvl="2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We are looking for more examples how AIA improves the performance for HPC and AI training and inferencing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DB11C-AB75-17AB-34E7-742C79505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©2025 Conference Concepts, Inc.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2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B9687-2F07-8EED-0588-50EFBD70F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D44AE3-65E8-E05D-B971-F2852BEE9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4" r="12514"/>
          <a:stretch>
            <a:fillRect/>
          </a:stretch>
        </p:blipFill>
        <p:spPr>
          <a:xfrm>
            <a:off x="1" y="5450"/>
            <a:ext cx="12192000" cy="68471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473D728-1387-9963-D65C-1BD0A8D6BCC1}"/>
              </a:ext>
            </a:extLst>
          </p:cNvPr>
          <p:cNvSpPr/>
          <p:nvPr/>
        </p:nvSpPr>
        <p:spPr>
          <a:xfrm>
            <a:off x="1" y="5452"/>
            <a:ext cx="12215665" cy="6847606"/>
          </a:xfrm>
          <a:prstGeom prst="rect">
            <a:avLst/>
          </a:prstGeom>
          <a:gradFill>
            <a:gsLst>
              <a:gs pos="12000">
                <a:schemeClr val="tx1">
                  <a:alpha val="0"/>
                </a:schemeClr>
              </a:gs>
              <a:gs pos="100000">
                <a:schemeClr val="tx1">
                  <a:alpha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77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4A3FBC-3B00-7D76-F236-236F1AEAA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6" t="19271" r="41705" b="2551"/>
          <a:stretch>
            <a:fillRect/>
          </a:stretch>
        </p:blipFill>
        <p:spPr>
          <a:xfrm>
            <a:off x="6873600" y="4944"/>
            <a:ext cx="5318401" cy="6861261"/>
          </a:xfrm>
          <a:prstGeom prst="rect">
            <a:avLst/>
          </a:prstGeom>
          <a:effectLst>
            <a:outerShdw blurRad="3556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2613E8-060A-A4D7-01A8-7FDB1307A9EE}"/>
              </a:ext>
            </a:extLst>
          </p:cNvPr>
          <p:cNvGrpSpPr/>
          <p:nvPr/>
        </p:nvGrpSpPr>
        <p:grpSpPr>
          <a:xfrm>
            <a:off x="-26283" y="5967203"/>
            <a:ext cx="12291898" cy="3955266"/>
            <a:chOff x="-29015" y="3193432"/>
            <a:chExt cx="13569103" cy="436624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0E88DBB-972E-F007-87B2-5D01EA6FD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38739" y1="50568" x2="38739" y2="50568"/>
                          <a14:foregroundMark x1="43372" y1="12642" x2="43372" y2="12642"/>
                          <a14:foregroundMark x1="47104" y1="15341" x2="47104" y2="15341"/>
                          <a14:foregroundMark x1="44144" y1="9943" x2="44144" y2="9943"/>
                          <a14:foregroundMark x1="43243" y1="7670" x2="43243" y2="7670"/>
                          <a14:foregroundMark x1="45302" y1="9091" x2="45302" y2="9091"/>
                          <a14:foregroundMark x1="46847" y1="9091" x2="46847" y2="9091"/>
                          <a14:foregroundMark x1="48005" y1="12500" x2="48005" y2="12500"/>
                          <a14:foregroundMark x1="48777" y1="13210" x2="48777" y2="13210"/>
                          <a14:foregroundMark x1="56113" y1="40057" x2="56113" y2="40057"/>
                          <a14:foregroundMark x1="57658" y1="35795" x2="57658" y2="35795"/>
                          <a14:foregroundMark x1="57400" y1="33949" x2="57400" y2="33949"/>
                          <a14:foregroundMark x1="56757" y1="33381" x2="56757" y2="33381"/>
                          <a14:foregroundMark x1="57014" y1="30114" x2="57014" y2="30114"/>
                          <a14:foregroundMark x1="74646" y1="28835" x2="74646" y2="28835"/>
                          <a14:foregroundMark x1="69755" y1="31250" x2="69755" y2="31250"/>
                          <a14:foregroundMark x1="74131" y1="39205" x2="74131" y2="39205"/>
                          <a14:foregroundMark x1="75161" y1="41619" x2="75161" y2="41619"/>
                          <a14:foregroundMark x1="76834" y1="42330" x2="76834" y2="42330"/>
                          <a14:foregroundMark x1="81467" y1="43750" x2="81467" y2="43750"/>
                          <a14:foregroundMark x1="78121" y1="67045" x2="78121" y2="67045"/>
                          <a14:foregroundMark x1="78378" y1="58807" x2="78378" y2="58807"/>
                          <a14:foregroundMark x1="58301" y1="20455" x2="58301" y2="20455"/>
                        </a14:backgroundRemoval>
                      </a14:imgEffect>
                    </a14:imgLayer>
                  </a14:imgProps>
                </a:ext>
              </a:extLst>
            </a:blip>
            <a:srcRect l="8270" b="13145"/>
            <a:stretch>
              <a:fillRect/>
            </a:stretch>
          </p:blipFill>
          <p:spPr>
            <a:xfrm>
              <a:off x="-29015" y="4086372"/>
              <a:ext cx="4048566" cy="3473303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27984F62-D446-0605-BD46-4E4CA97F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060" r="14473" b="20097"/>
            <a:stretch>
              <a:fillRect/>
            </a:stretch>
          </p:blipFill>
          <p:spPr>
            <a:xfrm>
              <a:off x="8692312" y="3193432"/>
              <a:ext cx="4847776" cy="4353736"/>
            </a:xfrm>
            <a:prstGeom prst="rect">
              <a:avLst/>
            </a:prstGeom>
          </p:spPr>
        </p:pic>
      </p:grpSp>
      <p:pic>
        <p:nvPicPr>
          <p:cNvPr id="40" name="그래픽 39">
            <a:extLst>
              <a:ext uri="{FF2B5EF4-FFF2-40B4-BE49-F238E27FC236}">
                <a16:creationId xmlns:a16="http://schemas.microsoft.com/office/drawing/2014/main" id="{0E4A6339-BCB5-6CBF-F0C4-961114203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90593" y="5754785"/>
            <a:ext cx="2081195" cy="57696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647BA23-5535-9713-479D-D66899CD7A64}"/>
              </a:ext>
            </a:extLst>
          </p:cNvPr>
          <p:cNvSpPr txBox="1"/>
          <p:nvPr/>
        </p:nvSpPr>
        <p:spPr>
          <a:xfrm>
            <a:off x="1285706" y="93964"/>
            <a:ext cx="3133955" cy="928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Pretendard Variable" panose="02000003000000020004" pitchFamily="2" charset="-127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5435" spc="-272" dirty="0">
                <a:solidFill>
                  <a:srgbClr val="1EE9EE"/>
                </a:solidFill>
              </a:rPr>
              <a:t>Booth</a:t>
            </a:r>
            <a:endParaRPr lang="ko-KR" altLang="en-US" sz="5435" spc="-272" dirty="0">
              <a:solidFill>
                <a:srgbClr val="1EE9E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7EF509-418B-B50D-3E01-E67A48AC5D23}"/>
              </a:ext>
            </a:extLst>
          </p:cNvPr>
          <p:cNvSpPr/>
          <p:nvPr/>
        </p:nvSpPr>
        <p:spPr>
          <a:xfrm>
            <a:off x="3218571" y="3291560"/>
            <a:ext cx="4313489" cy="16871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7972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Literally.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1617D4-9925-3BFE-72AD-A95005F4D1CF}"/>
              </a:ext>
            </a:extLst>
          </p:cNvPr>
          <p:cNvSpPr/>
          <p:nvPr/>
        </p:nvSpPr>
        <p:spPr>
          <a:xfrm>
            <a:off x="1346535" y="612036"/>
            <a:ext cx="3012299" cy="14307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8697" spc="-272" dirty="0">
                <a:solidFill>
                  <a:srgbClr val="1EE9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#207</a:t>
            </a:r>
            <a:endParaRPr lang="ko-KR" altLang="en-US" sz="8697" spc="-272" dirty="0">
              <a:solidFill>
                <a:srgbClr val="1EE9E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7E044-BB55-06E5-AA4E-5FE6FAB26755}"/>
              </a:ext>
            </a:extLst>
          </p:cNvPr>
          <p:cNvSpPr txBox="1"/>
          <p:nvPr/>
        </p:nvSpPr>
        <p:spPr>
          <a:xfrm>
            <a:off x="851421" y="1803014"/>
            <a:ext cx="7202028" cy="1207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Pretendard Variable" panose="02000003000000020004" pitchFamily="2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3624" spc="-136" dirty="0">
                <a:effectLst>
                  <a:outerShdw blurRad="63500" dist="25400" dir="2700000" algn="tl">
                    <a:srgbClr val="000000">
                      <a:alpha val="50000"/>
                    </a:srgbClr>
                  </a:outerShdw>
                </a:effectLst>
              </a:rPr>
              <a:t>Meet the future of memory. </a:t>
            </a:r>
          </a:p>
          <a:p>
            <a:r>
              <a:rPr lang="en-US" altLang="ko-KR" sz="3624" spc="-136" dirty="0">
                <a:effectLst>
                  <a:outerShdw blurRad="63500" dist="25400" dir="2700000" algn="tl">
                    <a:srgbClr val="000000">
                      <a:alpha val="50000"/>
                    </a:srgbClr>
                  </a:outerShdw>
                </a:effectLst>
              </a:rPr>
              <a:t>Just steps from the entrance.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16C7B-E274-187C-BB0A-73599721963B}"/>
              </a:ext>
            </a:extLst>
          </p:cNvPr>
          <p:cNvSpPr txBox="1"/>
          <p:nvPr/>
        </p:nvSpPr>
        <p:spPr>
          <a:xfrm>
            <a:off x="600727" y="2831529"/>
            <a:ext cx="7452723" cy="928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Pretendard Variable" panose="02000003000000020004" pitchFamily="2" charset="-127"/>
                <a:cs typeface="Arial" panose="020B0604020202020204" pitchFamily="34" charset="0"/>
              </a:defRPr>
            </a:lvl1pPr>
          </a:lstStyle>
          <a:p>
            <a:pPr algn="r"/>
            <a:r>
              <a:rPr lang="en-US" altLang="ko-KR" sz="5435" spc="-136" dirty="0">
                <a:solidFill>
                  <a:srgbClr val="1EE9EE"/>
                </a:solidFill>
              </a:rPr>
              <a:t>Innovation starts here, </a:t>
            </a:r>
          </a:p>
        </p:txBody>
      </p:sp>
    </p:spTree>
    <p:extLst>
      <p:ext uri="{BB962C8B-B14F-4D97-AF65-F5344CB8AC3E}">
        <p14:creationId xmlns:p14="http://schemas.microsoft.com/office/powerpoint/2010/main" val="318061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6244E-6 3.18774E-6 L 2.76244E-6 -0.44897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GNN </a:t>
            </a:r>
            <a:r>
              <a:rPr lang="en-US" b="1" dirty="0" smtClean="0"/>
              <a:t>Training Time Comparison 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©2025 Conference Concepts, Inc. All Rights Reserved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228" y="1277784"/>
            <a:ext cx="8301512" cy="51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7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9CC9-2D2B-626D-DE6D-479BBE1B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Sparsity Challenge: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Unlocking </a:t>
            </a:r>
            <a:r>
              <a:rPr lang="en-US" b="1" dirty="0"/>
              <a:t>Performance in AI and HPC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DB11C-AB75-17AB-34E7-742C79505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©2025 Conference Concepts, Inc. All Rights Reserved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3481" y="1778592"/>
            <a:ext cx="1089382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The Problem: Data in the Real World is </a:t>
            </a:r>
            <a:r>
              <a:rPr lang="en-US" sz="2400" b="1" dirty="0" smtClean="0"/>
              <a:t>Sparse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HPC Physics Simulations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Sparse Linear Algebra (SpMV</a:t>
            </a:r>
            <a:r>
              <a:rPr lang="en-US" sz="2400" b="1" dirty="0"/>
              <a:t>, </a:t>
            </a:r>
            <a:r>
              <a:rPr lang="en-US" sz="2400" b="1" dirty="0" err="1"/>
              <a:t>SpMM</a:t>
            </a:r>
            <a:r>
              <a:rPr lang="en-US" sz="2400" b="1" dirty="0"/>
              <a:t>, </a:t>
            </a:r>
            <a:r>
              <a:rPr lang="en-US" sz="2400" b="1" dirty="0" smtClean="0"/>
              <a:t>SpGEMM, …)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b="1" dirty="0" smtClean="0"/>
              <a:t>Graph applications (BFS, PageRank, SSSP, ..)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b="1" dirty="0" smtClean="0"/>
              <a:t>AI (LLMs, GNNs ..)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The Performance Penalty: Why Sparsity </a:t>
            </a:r>
            <a:r>
              <a:rPr lang="en-US" sz="2400" b="1" dirty="0" smtClean="0"/>
              <a:t>Hurts</a:t>
            </a:r>
            <a:endParaRPr lang="en-US" sz="2400" b="1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Irregular Memory Access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The cycle of Inefficiency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b="1" dirty="0" smtClean="0"/>
              <a:t>Big Cache Miss Ratio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b="1" dirty="0" smtClean="0"/>
              <a:t>Memory Bandwidth is Wasted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b="1" dirty="0" smtClean="0"/>
              <a:t>Execution Units Stall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184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5617"/>
            <a:ext cx="10515600" cy="1325563"/>
          </a:xfrm>
        </p:spPr>
        <p:txBody>
          <a:bodyPr/>
          <a:lstStyle/>
          <a:p>
            <a:r>
              <a:rPr lang="en-US" b="1" dirty="0"/>
              <a:t>HPC </a:t>
            </a:r>
            <a:r>
              <a:rPr lang="en-US" b="1" dirty="0" smtClean="0"/>
              <a:t>Application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©2025 Conference Concepts, Inc.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6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9CC9-2D2B-626D-DE6D-479BBE1B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Challenge </a:t>
            </a:r>
            <a:r>
              <a:rPr lang="en-US" b="1" dirty="0"/>
              <a:t>of </a:t>
            </a:r>
            <a:r>
              <a:rPr lang="en-US" b="1" dirty="0" smtClean="0"/>
              <a:t>Sparsity for HPC application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DB11C-AB75-17AB-34E7-742C79505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©2025 Conference Concepts, Inc. All Rights Reserved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6481545" y="1669562"/>
            <a:ext cx="5161575" cy="169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altLang="ko-KR" sz="2000" b="1" dirty="0" smtClean="0">
                <a:solidFill>
                  <a:prstClr val="black"/>
                </a:solidFill>
                <a:latin typeface="Calibri"/>
                <a:cs typeface="Calibri" panose="020F0502020204030204" pitchFamily="34" charset="0"/>
                <a:sym typeface="Wingdings" panose="05000000000000000000" pitchFamily="2" charset="2"/>
              </a:rPr>
              <a:t>Significant (52%) time is spent memory operations due to unstructured mesh operations</a:t>
            </a:r>
            <a:endParaRPr lang="en-US" altLang="ko-KR" sz="2000" b="1" dirty="0">
              <a:solidFill>
                <a:prstClr val="black"/>
              </a:solidFill>
              <a:latin typeface="Calibri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742950" lvl="1" indent="-28575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Calibri"/>
                <a:cs typeface="Calibri" panose="020F0502020204030204" pitchFamily="34" charset="0"/>
                <a:sym typeface="Wingdings" panose="05000000000000000000" pitchFamily="2" charset="2"/>
              </a:rPr>
              <a:t>Want to move only the data we need for computation </a:t>
            </a:r>
            <a:endParaRPr lang="en-US" altLang="ko-KR" b="1" dirty="0">
              <a:solidFill>
                <a:prstClr val="black"/>
              </a:solidFill>
              <a:latin typeface="Calibri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837416"/>
              </p:ext>
            </p:extLst>
          </p:nvPr>
        </p:nvGraphicFramePr>
        <p:xfrm>
          <a:off x="7169923" y="3560964"/>
          <a:ext cx="3784820" cy="2833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143">
                  <a:extLst>
                    <a:ext uri="{9D8B030D-6E8A-4147-A177-3AD203B41FA5}">
                      <a16:colId xmlns:a16="http://schemas.microsoft.com/office/drawing/2014/main" val="1136371056"/>
                    </a:ext>
                  </a:extLst>
                </a:gridCol>
                <a:gridCol w="1320606">
                  <a:extLst>
                    <a:ext uri="{9D8B030D-6E8A-4147-A177-3AD203B41FA5}">
                      <a16:colId xmlns:a16="http://schemas.microsoft.com/office/drawing/2014/main" val="4200130428"/>
                    </a:ext>
                  </a:extLst>
                </a:gridCol>
                <a:gridCol w="1110071">
                  <a:extLst>
                    <a:ext uri="{9D8B030D-6E8A-4147-A177-3AD203B41FA5}">
                      <a16:colId xmlns:a16="http://schemas.microsoft.com/office/drawing/2014/main" val="978931565"/>
                    </a:ext>
                  </a:extLst>
                </a:gridCol>
              </a:tblGrid>
              <a:tr h="3632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Instruction 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Percentage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2166839280"/>
                  </a:ext>
                </a:extLst>
              </a:tr>
              <a:tr h="30872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Load  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6,775,030,849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46389737"/>
                  </a:ext>
                </a:extLst>
              </a:tr>
              <a:tr h="30872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Branching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6,063,697,707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460004461"/>
                  </a:ext>
                </a:extLst>
              </a:tr>
              <a:tr h="30872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Integer Add  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5,334,155,682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611599903"/>
                  </a:ext>
                </a:extLst>
              </a:tr>
              <a:tr h="30872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Array Indexing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4,855,537,532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2880021893"/>
                  </a:ext>
                </a:extLst>
              </a:tr>
              <a:tr h="30872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Conditional 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3,299,248,274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256542006"/>
                  </a:ext>
                </a:extLst>
              </a:tr>
              <a:tr h="30872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Store 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2,599,966,427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952003559"/>
                  </a:ext>
                </a:extLst>
              </a:tr>
              <a:tr h="30872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 cast 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1,959,938,043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2290457289"/>
                  </a:ext>
                </a:extLst>
              </a:tr>
              <a:tr h="30872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 extension 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1,541,094,404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4103929611"/>
                  </a:ext>
                </a:extLst>
              </a:tr>
            </a:tbl>
          </a:graphicData>
        </a:graphic>
      </p:graphicFrame>
      <p:sp>
        <p:nvSpPr>
          <p:cNvPr id="70" name="Rectangle 69"/>
          <p:cNvSpPr/>
          <p:nvPr/>
        </p:nvSpPr>
        <p:spPr>
          <a:xfrm>
            <a:off x="7154021" y="3929088"/>
            <a:ext cx="3840479" cy="31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154021" y="4843490"/>
            <a:ext cx="3840479" cy="31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7154021" y="5464389"/>
            <a:ext cx="3840479" cy="31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7154021" y="4525438"/>
            <a:ext cx="3840479" cy="31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847164" y="1669562"/>
            <a:ext cx="5161575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altLang="ko-KR" sz="2000" b="1" dirty="0" smtClean="0">
                <a:solidFill>
                  <a:prstClr val="black"/>
                </a:solidFill>
                <a:latin typeface="Calibri"/>
                <a:cs typeface="Calibri" panose="020F0502020204030204" pitchFamily="34" charset="0"/>
                <a:sym typeface="Wingdings" panose="05000000000000000000" pitchFamily="2" charset="2"/>
              </a:rPr>
              <a:t>UME is a C++20 proxy based on a large computational physics application</a:t>
            </a:r>
            <a:endParaRPr lang="en-US" altLang="ko-KR" sz="2000" b="1" dirty="0">
              <a:solidFill>
                <a:prstClr val="black"/>
              </a:solidFill>
              <a:latin typeface="Calibri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742950" lvl="1" indent="-28575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b="1" dirty="0">
                <a:solidFill>
                  <a:prstClr val="black"/>
                </a:solidFill>
                <a:latin typeface="Calibri"/>
                <a:cs typeface="Calibri" panose="020F0502020204030204" pitchFamily="34" charset="0"/>
                <a:sym typeface="Wingdings" panose="05000000000000000000" pitchFamily="2" charset="2"/>
              </a:rPr>
              <a:t>Approximates memory layout and indexing of an unstructured mesh</a:t>
            </a:r>
          </a:p>
          <a:p>
            <a:pPr marL="742950" lvl="1" indent="-28575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b="1" dirty="0">
                <a:solidFill>
                  <a:prstClr val="black"/>
                </a:solidFill>
                <a:latin typeface="Calibri"/>
                <a:cs typeface="Calibri" panose="020F0502020204030204" pitchFamily="34" charset="0"/>
                <a:sym typeface="Wingdings" panose="05000000000000000000" pitchFamily="2" charset="2"/>
              </a:rPr>
              <a:t>Extracts an important computational kernel</a:t>
            </a:r>
          </a:p>
          <a:p>
            <a:pPr marL="1200150" lvl="2" indent="-285750"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b="1" dirty="0">
                <a:solidFill>
                  <a:prstClr val="black"/>
                </a:solidFill>
                <a:latin typeface="Calibri"/>
                <a:cs typeface="Calibri" panose="020F0502020204030204" pitchFamily="34" charset="0"/>
                <a:sym typeface="Wingdings" panose="05000000000000000000" pitchFamily="2" charset="2"/>
              </a:rPr>
              <a:t>7 computation loops with indirect memory accesses (1 or 2 levels of indirections)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81" y="4466271"/>
            <a:ext cx="4463062" cy="180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0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9CC9-2D2B-626D-DE6D-479BBE1B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Indirect (Irregular) Memory Access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DB11C-AB75-17AB-34E7-742C79505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©2025 Conference Concepts, Inc. All Rights Reserved</a:t>
            </a:r>
            <a:endParaRPr lang="en-US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90" y="1878120"/>
            <a:ext cx="10334625" cy="39528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47604" y="3166682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=</a:t>
            </a:r>
            <a:r>
              <a:rPr lang="en-US" sz="1400" dirty="0" smtClean="0">
                <a:solidFill>
                  <a:srgbClr val="FF0000"/>
                </a:solidFill>
              </a:rPr>
              <a:t>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5064" y="4235462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B[2]</a:t>
            </a:r>
            <a:r>
              <a:rPr lang="en-US" sz="1400" dirty="0" smtClean="0"/>
              <a:t>=</a:t>
            </a:r>
            <a:r>
              <a:rPr lang="en-US" sz="1400" dirty="0" smtClean="0">
                <a:solidFill>
                  <a:srgbClr val="FF0000"/>
                </a:solidFill>
              </a:rPr>
              <a:t>7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50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9CC9-2D2B-626D-DE6D-479BBE1B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AIA - HBM </a:t>
            </a:r>
            <a:r>
              <a:rPr lang="en-US" b="1" dirty="0"/>
              <a:t>(with </a:t>
            </a:r>
            <a:r>
              <a:rPr lang="en-US" b="1" dirty="0" smtClean="0"/>
              <a:t>Los Alamos National Lab.)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DB11C-AB75-17AB-34E7-742C79505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©2025 Conference Concepts, Inc. All Rights Reserved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96153" y="1590958"/>
            <a:ext cx="10989206" cy="1113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1000"/>
              </a:spcBef>
              <a:defRPr/>
            </a:pPr>
            <a:r>
              <a:rPr lang="en-US" sz="2000" b="1" dirty="0" smtClean="0">
                <a:latin typeface="Calibri"/>
                <a:cs typeface="Calibri" panose="020F0502020204030204" pitchFamily="34" charset="0"/>
              </a:rPr>
              <a:t>Irregular </a:t>
            </a:r>
            <a:r>
              <a:rPr lang="en-US" sz="2000" b="1" dirty="0">
                <a:latin typeface="Calibri"/>
                <a:cs typeface="Calibri" panose="020F0502020204030204" pitchFamily="34" charset="0"/>
              </a:rPr>
              <a:t>memory access in parallel using multiple processing units and DRAM channels </a:t>
            </a:r>
            <a:r>
              <a:rPr lang="en-US" sz="2000" b="1" dirty="0" smtClean="0">
                <a:latin typeface="Calibri"/>
                <a:cs typeface="Calibri" panose="020F0502020204030204" pitchFamily="34" charset="0"/>
              </a:rPr>
              <a:t>efficiently </a:t>
            </a:r>
            <a:endParaRPr lang="en-US" sz="2000" b="1" dirty="0">
              <a:latin typeface="Calibri"/>
              <a:cs typeface="Calibri" panose="020F0502020204030204" pitchFamily="34" charset="0"/>
            </a:endParaRPr>
          </a:p>
          <a:p>
            <a:pPr marL="0" lvl="1">
              <a:spcBef>
                <a:spcPts val="1000"/>
              </a:spcBef>
              <a:defRPr/>
            </a:pPr>
            <a:r>
              <a:rPr lang="en-US" sz="2000" b="1" dirty="0">
                <a:latin typeface="Calibri"/>
                <a:cs typeface="Calibri" panose="020F0502020204030204" pitchFamily="34" charset="0"/>
              </a:rPr>
              <a:t>O</a:t>
            </a:r>
            <a:r>
              <a:rPr lang="en-US" sz="2000" b="1" dirty="0" smtClean="0">
                <a:latin typeface="Calibri"/>
                <a:cs typeface="Calibri" panose="020F0502020204030204" pitchFamily="34" charset="0"/>
              </a:rPr>
              <a:t>nly </a:t>
            </a:r>
            <a:r>
              <a:rPr lang="en-US" sz="2000" b="1" dirty="0">
                <a:latin typeface="Calibri"/>
                <a:cs typeface="Calibri" panose="020F0502020204030204" pitchFamily="34" charset="0"/>
              </a:rPr>
              <a:t>the resulting data is delivered </a:t>
            </a:r>
            <a:r>
              <a:rPr lang="en-US" sz="2000" b="1" dirty="0" smtClean="0">
                <a:latin typeface="Calibri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000" b="1" dirty="0" smtClean="0">
                <a:latin typeface="Calibri"/>
                <a:cs typeface="Calibri" panose="020F0502020204030204" pitchFamily="34" charset="0"/>
              </a:rPr>
              <a:t>reduces </a:t>
            </a:r>
            <a:r>
              <a:rPr lang="en-US" sz="2000" b="1" dirty="0">
                <a:latin typeface="Calibri"/>
                <a:cs typeface="Calibri" panose="020F0502020204030204" pitchFamily="34" charset="0"/>
              </a:rPr>
              <a:t>data movement between </a:t>
            </a:r>
            <a:r>
              <a:rPr lang="en-US" sz="2000" b="1" dirty="0" smtClean="0">
                <a:latin typeface="Calibri"/>
                <a:cs typeface="Calibri" panose="020F0502020204030204" pitchFamily="34" charset="0"/>
              </a:rPr>
              <a:t>processor </a:t>
            </a:r>
            <a:r>
              <a:rPr lang="en-US" sz="2000" b="1" dirty="0">
                <a:latin typeface="Calibri"/>
                <a:cs typeface="Calibri" panose="020F0502020204030204" pitchFamily="34" charset="0"/>
              </a:rPr>
              <a:t>and </a:t>
            </a:r>
            <a:r>
              <a:rPr lang="en-US" sz="2000" b="1" dirty="0" smtClean="0">
                <a:latin typeface="Calibri"/>
                <a:cs typeface="Calibri" panose="020F0502020204030204" pitchFamily="34" charset="0"/>
              </a:rPr>
              <a:t>memory</a:t>
            </a:r>
            <a:endParaRPr lang="en-US" sz="2000" b="1" dirty="0">
              <a:latin typeface="Calibri"/>
              <a:cs typeface="Calibri" panose="020F0502020204030204" pitchFamily="34" charset="0"/>
            </a:endParaRPr>
          </a:p>
          <a:p>
            <a:pPr>
              <a:defRPr/>
            </a:pPr>
            <a:endParaRPr lang="en-US" altLang="ko-KR" dirty="0">
              <a:solidFill>
                <a:sysClr val="windowText" lastClr="000000"/>
              </a:solidFill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77" y="2496194"/>
            <a:ext cx="8063990" cy="365062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523" y="4329465"/>
            <a:ext cx="3358225" cy="176982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8" name="Rectangle 57"/>
          <p:cNvSpPr/>
          <p:nvPr/>
        </p:nvSpPr>
        <p:spPr>
          <a:xfrm>
            <a:off x="4854102" y="3142034"/>
            <a:ext cx="1215957" cy="2140085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610472" y="5282119"/>
            <a:ext cx="1703215" cy="2527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sz="1200" b="1" kern="0" dirty="0" smtClean="0">
                <a:solidFill>
                  <a:schemeClr val="bg1"/>
                </a:solidFill>
                <a:latin typeface="맑은 고딕" panose="020F0502020204030204"/>
              </a:rPr>
              <a:t>BW efficiency</a:t>
            </a:r>
          </a:p>
        </p:txBody>
      </p:sp>
    </p:spTree>
    <p:extLst>
      <p:ext uri="{BB962C8B-B14F-4D97-AF65-F5344CB8AC3E}">
        <p14:creationId xmlns:p14="http://schemas.microsoft.com/office/powerpoint/2010/main" val="243747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9CC9-2D2B-626D-DE6D-479BBE1B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Performance Benefic for UME w/ AIA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DB11C-AB75-17AB-34E7-742C79505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©2025 Conference Concepts, Inc. All Rights Reserved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20" y="1830258"/>
            <a:ext cx="10960348" cy="378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0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5617"/>
            <a:ext cx="10515600" cy="1325563"/>
          </a:xfrm>
        </p:spPr>
        <p:txBody>
          <a:bodyPr/>
          <a:lstStyle/>
          <a:p>
            <a:r>
              <a:rPr lang="en-US" b="1" dirty="0" smtClean="0"/>
              <a:t>Sparse Linear Algebra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©2025 Conference Concepts, Inc.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9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9CC9-2D2B-626D-DE6D-479BBE1B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Sparse Matrix Multiplication and AI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DB11C-AB75-17AB-34E7-742C79505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©2025 Conference Concepts, Inc. All Rights Reserved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4449" y="1572316"/>
            <a:ext cx="1099758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sz="2000" b="1" dirty="0" smtClean="0">
                <a:latin typeface="Calibri"/>
                <a:cs typeface="Calibri" panose="020F0502020204030204" pitchFamily="34" charset="0"/>
              </a:rPr>
              <a:t>Pruning based Sparse Model require to accelerate sparse matrix multiplication performance</a:t>
            </a:r>
          </a:p>
          <a:p>
            <a:pPr>
              <a:defRPr/>
            </a:pPr>
            <a:r>
              <a:rPr lang="en-US" altLang="ko-KR" sz="2000" b="1" dirty="0">
                <a:latin typeface="Calibri"/>
                <a:cs typeface="Calibri" panose="020F0502020204030204" pitchFamily="34" charset="0"/>
              </a:rPr>
              <a:t>Specialized gather </a:t>
            </a:r>
            <a:r>
              <a:rPr lang="en-US" altLang="ko-KR" sz="2000" b="1" dirty="0" smtClean="0">
                <a:latin typeface="Calibri"/>
                <a:cs typeface="Calibri" panose="020F0502020204030204" pitchFamily="34" charset="0"/>
              </a:rPr>
              <a:t>functions in </a:t>
            </a:r>
            <a:r>
              <a:rPr lang="en-US" altLang="ko-KR" sz="2000" b="1" dirty="0">
                <a:latin typeface="Calibri"/>
                <a:cs typeface="Calibri" panose="020F0502020204030204" pitchFamily="34" charset="0"/>
              </a:rPr>
              <a:t>sparse operation </a:t>
            </a:r>
            <a:r>
              <a:rPr lang="en-US" altLang="ko-KR" sz="2000" b="1" dirty="0" smtClean="0">
                <a:latin typeface="Calibri"/>
                <a:cs typeface="Calibri" panose="020F0502020204030204" pitchFamily="34" charset="0"/>
              </a:rPr>
              <a:t>are needed</a:t>
            </a:r>
            <a:endParaRPr lang="en-US" altLang="ko-KR" sz="2000" b="1" dirty="0">
              <a:latin typeface="Calibri"/>
              <a:cs typeface="Calibri" panose="020F050202020403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899777"/>
              </p:ext>
            </p:extLst>
          </p:nvPr>
        </p:nvGraphicFramePr>
        <p:xfrm>
          <a:off x="866669" y="4859283"/>
          <a:ext cx="809523" cy="822960"/>
        </p:xfrm>
        <a:graphic>
          <a:graphicData uri="http://schemas.openxmlformats.org/drawingml/2006/table">
            <a:tbl>
              <a:tblPr firstRow="1" bandRow="1"/>
              <a:tblGrid>
                <a:gridCol w="269841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269841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269841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</a:tblGrid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718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718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718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718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718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718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123350"/>
                  </a:ext>
                </a:extLst>
              </a:tr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718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7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718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718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02977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708512"/>
              </p:ext>
            </p:extLst>
          </p:nvPr>
        </p:nvGraphicFramePr>
        <p:xfrm>
          <a:off x="2195070" y="4859282"/>
          <a:ext cx="809523" cy="822960"/>
        </p:xfrm>
        <a:graphic>
          <a:graphicData uri="http://schemas.openxmlformats.org/drawingml/2006/table">
            <a:tbl>
              <a:tblPr firstRow="1" bandRow="1"/>
              <a:tblGrid>
                <a:gridCol w="269841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269841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269841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</a:tblGrid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1837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1837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1837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1837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1837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1837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123350"/>
                  </a:ext>
                </a:extLst>
              </a:tr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1837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7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1837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1837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029775"/>
                  </a:ext>
                </a:extLst>
              </a:tr>
            </a:tbl>
          </a:graphicData>
        </a:graphic>
      </p:graphicFrame>
      <p:sp>
        <p:nvSpPr>
          <p:cNvPr id="9" name="Cross 8"/>
          <p:cNvSpPr/>
          <p:nvPr/>
        </p:nvSpPr>
        <p:spPr>
          <a:xfrm rot="2715613">
            <a:off x="1734096" y="5076451"/>
            <a:ext cx="379076" cy="388623"/>
          </a:xfrm>
          <a:prstGeom prst="plus">
            <a:avLst>
              <a:gd name="adj" fmla="val 37969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441851"/>
              </p:ext>
            </p:extLst>
          </p:nvPr>
        </p:nvGraphicFramePr>
        <p:xfrm>
          <a:off x="3467245" y="4908446"/>
          <a:ext cx="809523" cy="822960"/>
        </p:xfrm>
        <a:graphic>
          <a:graphicData uri="http://schemas.openxmlformats.org/drawingml/2006/table">
            <a:tbl>
              <a:tblPr firstRow="1" bandRow="1"/>
              <a:tblGrid>
                <a:gridCol w="269841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269841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269841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</a:tblGrid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718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718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718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718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718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718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123350"/>
                  </a:ext>
                </a:extLst>
              </a:tr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718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7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718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718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02977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300380"/>
              </p:ext>
            </p:extLst>
          </p:nvPr>
        </p:nvGraphicFramePr>
        <p:xfrm>
          <a:off x="4795646" y="4908445"/>
          <a:ext cx="809523" cy="822960"/>
        </p:xfrm>
        <a:graphic>
          <a:graphicData uri="http://schemas.openxmlformats.org/drawingml/2006/table">
            <a:tbl>
              <a:tblPr firstRow="1" bandRow="1"/>
              <a:tblGrid>
                <a:gridCol w="269841">
                  <a:extLst>
                    <a:ext uri="{9D8B030D-6E8A-4147-A177-3AD203B41FA5}">
                      <a16:colId xmlns:a16="http://schemas.microsoft.com/office/drawing/2014/main" val="2013337821"/>
                    </a:ext>
                  </a:extLst>
                </a:gridCol>
                <a:gridCol w="269841">
                  <a:extLst>
                    <a:ext uri="{9D8B030D-6E8A-4147-A177-3AD203B41FA5}">
                      <a16:colId xmlns:a16="http://schemas.microsoft.com/office/drawing/2014/main" val="2439472357"/>
                    </a:ext>
                  </a:extLst>
                </a:gridCol>
                <a:gridCol w="269841">
                  <a:extLst>
                    <a:ext uri="{9D8B030D-6E8A-4147-A177-3AD203B41FA5}">
                      <a16:colId xmlns:a16="http://schemas.microsoft.com/office/drawing/2014/main" val="2134926813"/>
                    </a:ext>
                  </a:extLst>
                </a:gridCol>
              </a:tblGrid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1837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1344505"/>
                  </a:ext>
                </a:extLst>
              </a:tr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1837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123350"/>
                  </a:ext>
                </a:extLst>
              </a:tr>
              <a:tr h="2523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1837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029775"/>
                  </a:ext>
                </a:extLst>
              </a:tr>
            </a:tbl>
          </a:graphicData>
        </a:graphic>
      </p:graphicFrame>
      <p:sp>
        <p:nvSpPr>
          <p:cNvPr id="12" name="Cross 11"/>
          <p:cNvSpPr/>
          <p:nvPr/>
        </p:nvSpPr>
        <p:spPr>
          <a:xfrm rot="2715613">
            <a:off x="4334672" y="5125614"/>
            <a:ext cx="379076" cy="388623"/>
          </a:xfrm>
          <a:prstGeom prst="plus">
            <a:avLst>
              <a:gd name="adj" fmla="val 37969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195070" y="5735966"/>
            <a:ext cx="809523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Dense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Matrix</a:t>
            </a: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795646" y="5785129"/>
            <a:ext cx="809523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Sparse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Matrix</a:t>
            </a: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80738" y="3558868"/>
            <a:ext cx="264650" cy="265797"/>
          </a:xfrm>
          <a:prstGeom prst="ellipse">
            <a:avLst/>
          </a:prstGeom>
          <a:solidFill>
            <a:srgbClr val="E31837">
              <a:lumMod val="20000"/>
              <a:lumOff val="8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743026" y="3558868"/>
            <a:ext cx="264650" cy="265797"/>
          </a:xfrm>
          <a:prstGeom prst="ellipse">
            <a:avLst/>
          </a:prstGeom>
          <a:solidFill>
            <a:srgbClr val="E31837">
              <a:lumMod val="20000"/>
              <a:lumOff val="8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305314" y="3558867"/>
            <a:ext cx="264650" cy="265797"/>
          </a:xfrm>
          <a:prstGeom prst="ellipse">
            <a:avLst/>
          </a:prstGeom>
          <a:solidFill>
            <a:srgbClr val="E31837">
              <a:lumMod val="20000"/>
              <a:lumOff val="8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1575" y="4089816"/>
            <a:ext cx="264650" cy="265797"/>
          </a:xfrm>
          <a:prstGeom prst="ellipse">
            <a:avLst/>
          </a:prstGeom>
          <a:solidFill>
            <a:srgbClr val="E31837">
              <a:lumMod val="20000"/>
              <a:lumOff val="8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033863" y="4089816"/>
            <a:ext cx="264650" cy="265797"/>
          </a:xfrm>
          <a:prstGeom prst="ellipse">
            <a:avLst/>
          </a:prstGeom>
          <a:solidFill>
            <a:srgbClr val="E31837">
              <a:lumMod val="20000"/>
              <a:lumOff val="8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898592" y="3023789"/>
            <a:ext cx="264650" cy="265797"/>
          </a:xfrm>
          <a:prstGeom prst="ellipse">
            <a:avLst/>
          </a:prstGeom>
          <a:solidFill>
            <a:srgbClr val="E31837">
              <a:lumMod val="20000"/>
              <a:lumOff val="8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54577" y="3023789"/>
            <a:ext cx="264650" cy="265797"/>
          </a:xfrm>
          <a:prstGeom prst="ellipse">
            <a:avLst/>
          </a:prstGeom>
          <a:solidFill>
            <a:srgbClr val="E31837">
              <a:lumMod val="20000"/>
              <a:lumOff val="8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010562" y="3023788"/>
            <a:ext cx="264650" cy="265797"/>
          </a:xfrm>
          <a:prstGeom prst="ellipse">
            <a:avLst/>
          </a:prstGeom>
          <a:solidFill>
            <a:srgbClr val="E31837">
              <a:lumMod val="20000"/>
              <a:lumOff val="8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566548" y="3023788"/>
            <a:ext cx="264650" cy="265797"/>
          </a:xfrm>
          <a:prstGeom prst="ellipse">
            <a:avLst/>
          </a:prstGeom>
          <a:solidFill>
            <a:srgbClr val="E31837">
              <a:lumMod val="20000"/>
              <a:lumOff val="8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24" name="Straight Arrow Connector 23"/>
          <p:cNvCxnSpPr>
            <a:stCxn id="20" idx="4"/>
            <a:endCxn id="15" idx="0"/>
          </p:cNvCxnSpPr>
          <p:nvPr/>
        </p:nvCxnSpPr>
        <p:spPr>
          <a:xfrm>
            <a:off x="1030917" y="3289586"/>
            <a:ext cx="282146" cy="26928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Straight Arrow Connector 24"/>
          <p:cNvCxnSpPr>
            <a:stCxn id="21" idx="4"/>
            <a:endCxn id="15" idx="0"/>
          </p:cNvCxnSpPr>
          <p:nvPr/>
        </p:nvCxnSpPr>
        <p:spPr>
          <a:xfrm flipH="1">
            <a:off x="1313063" y="3289586"/>
            <a:ext cx="273839" cy="26928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Straight Arrow Connector 25"/>
          <p:cNvCxnSpPr>
            <a:stCxn id="21" idx="4"/>
            <a:endCxn id="16" idx="0"/>
          </p:cNvCxnSpPr>
          <p:nvPr/>
        </p:nvCxnSpPr>
        <p:spPr>
          <a:xfrm>
            <a:off x="1586902" y="3289586"/>
            <a:ext cx="288449" cy="26928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Straight Arrow Connector 26"/>
          <p:cNvCxnSpPr>
            <a:stCxn id="21" idx="4"/>
            <a:endCxn id="17" idx="0"/>
          </p:cNvCxnSpPr>
          <p:nvPr/>
        </p:nvCxnSpPr>
        <p:spPr>
          <a:xfrm>
            <a:off x="1586902" y="3289586"/>
            <a:ext cx="850737" cy="26928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Straight Arrow Connector 27"/>
          <p:cNvCxnSpPr>
            <a:stCxn id="20" idx="4"/>
            <a:endCxn id="16" idx="0"/>
          </p:cNvCxnSpPr>
          <p:nvPr/>
        </p:nvCxnSpPr>
        <p:spPr>
          <a:xfrm>
            <a:off x="1030917" y="3289586"/>
            <a:ext cx="844434" cy="26928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Straight Arrow Connector 28"/>
          <p:cNvCxnSpPr>
            <a:endCxn id="17" idx="0"/>
          </p:cNvCxnSpPr>
          <p:nvPr/>
        </p:nvCxnSpPr>
        <p:spPr>
          <a:xfrm>
            <a:off x="1146648" y="3387557"/>
            <a:ext cx="1290991" cy="17131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Straight Arrow Connector 29"/>
          <p:cNvCxnSpPr>
            <a:stCxn id="22" idx="4"/>
            <a:endCxn id="17" idx="0"/>
          </p:cNvCxnSpPr>
          <p:nvPr/>
        </p:nvCxnSpPr>
        <p:spPr>
          <a:xfrm>
            <a:off x="2142887" y="3289585"/>
            <a:ext cx="294752" cy="26928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Straight Arrow Connector 30"/>
          <p:cNvCxnSpPr>
            <a:stCxn id="22" idx="4"/>
            <a:endCxn id="16" idx="0"/>
          </p:cNvCxnSpPr>
          <p:nvPr/>
        </p:nvCxnSpPr>
        <p:spPr>
          <a:xfrm flipH="1">
            <a:off x="1875351" y="3289585"/>
            <a:ext cx="267536" cy="26928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/>
          <p:cNvCxnSpPr>
            <a:stCxn id="22" idx="4"/>
            <a:endCxn id="15" idx="0"/>
          </p:cNvCxnSpPr>
          <p:nvPr/>
        </p:nvCxnSpPr>
        <p:spPr>
          <a:xfrm flipH="1">
            <a:off x="1313063" y="3289585"/>
            <a:ext cx="829824" cy="26928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Arrow Connector 32"/>
          <p:cNvCxnSpPr>
            <a:stCxn id="23" idx="4"/>
            <a:endCxn id="17" idx="0"/>
          </p:cNvCxnSpPr>
          <p:nvPr/>
        </p:nvCxnSpPr>
        <p:spPr>
          <a:xfrm flipH="1">
            <a:off x="2437639" y="3289585"/>
            <a:ext cx="261234" cy="26928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Straight Arrow Connector 33"/>
          <p:cNvCxnSpPr>
            <a:stCxn id="23" idx="4"/>
            <a:endCxn id="16" idx="0"/>
          </p:cNvCxnSpPr>
          <p:nvPr/>
        </p:nvCxnSpPr>
        <p:spPr>
          <a:xfrm flipH="1">
            <a:off x="1875351" y="3289585"/>
            <a:ext cx="823522" cy="26928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" name="Straight Arrow Connector 34"/>
          <p:cNvCxnSpPr>
            <a:stCxn id="23" idx="4"/>
            <a:endCxn id="15" idx="0"/>
          </p:cNvCxnSpPr>
          <p:nvPr/>
        </p:nvCxnSpPr>
        <p:spPr>
          <a:xfrm flipH="1">
            <a:off x="1313063" y="3289585"/>
            <a:ext cx="1385810" cy="26928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Straight Arrow Connector 35"/>
          <p:cNvCxnSpPr>
            <a:stCxn id="15" idx="4"/>
            <a:endCxn id="18" idx="0"/>
          </p:cNvCxnSpPr>
          <p:nvPr/>
        </p:nvCxnSpPr>
        <p:spPr>
          <a:xfrm>
            <a:off x="1313063" y="3824665"/>
            <a:ext cx="290837" cy="2651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Straight Arrow Connector 36"/>
          <p:cNvCxnSpPr>
            <a:stCxn id="17" idx="4"/>
            <a:endCxn id="19" idx="0"/>
          </p:cNvCxnSpPr>
          <p:nvPr/>
        </p:nvCxnSpPr>
        <p:spPr>
          <a:xfrm flipH="1">
            <a:off x="2166188" y="3824664"/>
            <a:ext cx="271451" cy="26515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Straight Arrow Connector 37"/>
          <p:cNvCxnSpPr>
            <a:stCxn id="15" idx="4"/>
            <a:endCxn id="19" idx="0"/>
          </p:cNvCxnSpPr>
          <p:nvPr/>
        </p:nvCxnSpPr>
        <p:spPr>
          <a:xfrm>
            <a:off x="1313063" y="3824665"/>
            <a:ext cx="853125" cy="2651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/>
          <p:cNvCxnSpPr>
            <a:stCxn id="17" idx="4"/>
            <a:endCxn id="18" idx="0"/>
          </p:cNvCxnSpPr>
          <p:nvPr/>
        </p:nvCxnSpPr>
        <p:spPr>
          <a:xfrm flipH="1">
            <a:off x="1603900" y="3824664"/>
            <a:ext cx="833739" cy="26515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/>
          <p:cNvCxnSpPr>
            <a:stCxn id="16" idx="4"/>
            <a:endCxn id="19" idx="0"/>
          </p:cNvCxnSpPr>
          <p:nvPr/>
        </p:nvCxnSpPr>
        <p:spPr>
          <a:xfrm>
            <a:off x="1875351" y="3824665"/>
            <a:ext cx="290837" cy="2651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/>
          <p:cNvCxnSpPr>
            <a:stCxn id="16" idx="4"/>
            <a:endCxn id="18" idx="0"/>
          </p:cNvCxnSpPr>
          <p:nvPr/>
        </p:nvCxnSpPr>
        <p:spPr>
          <a:xfrm flipH="1">
            <a:off x="1603900" y="3824665"/>
            <a:ext cx="271451" cy="2651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42" name="Oval 41"/>
          <p:cNvSpPr/>
          <p:nvPr/>
        </p:nvSpPr>
        <p:spPr>
          <a:xfrm>
            <a:off x="3759876" y="3565859"/>
            <a:ext cx="264650" cy="265797"/>
          </a:xfrm>
          <a:prstGeom prst="ellipse">
            <a:avLst/>
          </a:prstGeom>
          <a:solidFill>
            <a:srgbClr val="E31837">
              <a:lumMod val="20000"/>
              <a:lumOff val="8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884452" y="3565858"/>
            <a:ext cx="264650" cy="265797"/>
          </a:xfrm>
          <a:prstGeom prst="ellipse">
            <a:avLst/>
          </a:prstGeom>
          <a:solidFill>
            <a:srgbClr val="E31837">
              <a:lumMod val="20000"/>
              <a:lumOff val="8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4050713" y="4096807"/>
            <a:ext cx="264650" cy="265797"/>
          </a:xfrm>
          <a:prstGeom prst="ellipse">
            <a:avLst/>
          </a:prstGeom>
          <a:solidFill>
            <a:srgbClr val="E31837">
              <a:lumMod val="20000"/>
              <a:lumOff val="8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4613001" y="4096807"/>
            <a:ext cx="264650" cy="265797"/>
          </a:xfrm>
          <a:prstGeom prst="ellipse">
            <a:avLst/>
          </a:prstGeom>
          <a:solidFill>
            <a:srgbClr val="E31837">
              <a:lumMod val="20000"/>
              <a:lumOff val="8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477730" y="3030780"/>
            <a:ext cx="264650" cy="265797"/>
          </a:xfrm>
          <a:prstGeom prst="ellipse">
            <a:avLst/>
          </a:prstGeom>
          <a:solidFill>
            <a:srgbClr val="E31837">
              <a:lumMod val="20000"/>
              <a:lumOff val="8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4033715" y="3030780"/>
            <a:ext cx="264650" cy="265797"/>
          </a:xfrm>
          <a:prstGeom prst="ellipse">
            <a:avLst/>
          </a:prstGeom>
          <a:solidFill>
            <a:srgbClr val="E31837">
              <a:lumMod val="20000"/>
              <a:lumOff val="8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4589700" y="3030779"/>
            <a:ext cx="264650" cy="265797"/>
          </a:xfrm>
          <a:prstGeom prst="ellipse">
            <a:avLst/>
          </a:prstGeom>
          <a:solidFill>
            <a:srgbClr val="E31837">
              <a:lumMod val="20000"/>
              <a:lumOff val="8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145686" y="3030779"/>
            <a:ext cx="264650" cy="265797"/>
          </a:xfrm>
          <a:prstGeom prst="ellipse">
            <a:avLst/>
          </a:prstGeom>
          <a:solidFill>
            <a:srgbClr val="E31837">
              <a:lumMod val="20000"/>
              <a:lumOff val="8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50" name="Straight Arrow Connector 49"/>
          <p:cNvCxnSpPr>
            <a:stCxn id="46" idx="4"/>
            <a:endCxn id="42" idx="0"/>
          </p:cNvCxnSpPr>
          <p:nvPr/>
        </p:nvCxnSpPr>
        <p:spPr>
          <a:xfrm>
            <a:off x="3610055" y="3296577"/>
            <a:ext cx="282146" cy="26928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Straight Arrow Connector 50"/>
          <p:cNvCxnSpPr>
            <a:stCxn id="47" idx="4"/>
            <a:endCxn id="42" idx="0"/>
          </p:cNvCxnSpPr>
          <p:nvPr/>
        </p:nvCxnSpPr>
        <p:spPr>
          <a:xfrm flipH="1">
            <a:off x="3892201" y="3296577"/>
            <a:ext cx="273839" cy="26928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Straight Arrow Connector 51"/>
          <p:cNvCxnSpPr>
            <a:stCxn id="46" idx="5"/>
            <a:endCxn id="43" idx="0"/>
          </p:cNvCxnSpPr>
          <p:nvPr/>
        </p:nvCxnSpPr>
        <p:spPr>
          <a:xfrm>
            <a:off x="3703623" y="3257652"/>
            <a:ext cx="1313154" cy="30820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Straight Arrow Connector 52"/>
          <p:cNvCxnSpPr>
            <a:stCxn id="48" idx="4"/>
            <a:endCxn id="43" idx="0"/>
          </p:cNvCxnSpPr>
          <p:nvPr/>
        </p:nvCxnSpPr>
        <p:spPr>
          <a:xfrm>
            <a:off x="4722025" y="3296576"/>
            <a:ext cx="294752" cy="26928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Straight Arrow Connector 53"/>
          <p:cNvCxnSpPr>
            <a:stCxn id="49" idx="4"/>
            <a:endCxn id="43" idx="0"/>
          </p:cNvCxnSpPr>
          <p:nvPr/>
        </p:nvCxnSpPr>
        <p:spPr>
          <a:xfrm flipH="1">
            <a:off x="5016777" y="3296576"/>
            <a:ext cx="261234" cy="26928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5" name="Straight Arrow Connector 54"/>
          <p:cNvCxnSpPr>
            <a:stCxn id="42" idx="4"/>
            <a:endCxn id="45" idx="0"/>
          </p:cNvCxnSpPr>
          <p:nvPr/>
        </p:nvCxnSpPr>
        <p:spPr>
          <a:xfrm>
            <a:off x="3892201" y="3831656"/>
            <a:ext cx="853125" cy="2651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Straight Arrow Connector 55"/>
          <p:cNvCxnSpPr>
            <a:stCxn id="43" idx="4"/>
            <a:endCxn id="44" idx="0"/>
          </p:cNvCxnSpPr>
          <p:nvPr/>
        </p:nvCxnSpPr>
        <p:spPr>
          <a:xfrm flipH="1">
            <a:off x="4183038" y="3831655"/>
            <a:ext cx="833739" cy="26515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57" name="Rounded Rectangle 56"/>
          <p:cNvSpPr/>
          <p:nvPr/>
        </p:nvSpPr>
        <p:spPr>
          <a:xfrm>
            <a:off x="839416" y="2672008"/>
            <a:ext cx="1991781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Before Pruning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3431704" y="2671905"/>
            <a:ext cx="1991781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After Pruning</a:t>
            </a:r>
          </a:p>
        </p:txBody>
      </p:sp>
      <p:sp>
        <p:nvSpPr>
          <p:cNvPr id="59" name="Right Brace 58"/>
          <p:cNvSpPr/>
          <p:nvPr/>
        </p:nvSpPr>
        <p:spPr>
          <a:xfrm rot="5400000">
            <a:off x="1732973" y="3601347"/>
            <a:ext cx="263841" cy="1932607"/>
          </a:xfrm>
          <a:prstGeom prst="rightBrace">
            <a:avLst>
              <a:gd name="adj1" fmla="val 8333"/>
              <a:gd name="adj2" fmla="val 12940"/>
            </a:avLst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0" name="Right Brace 59"/>
          <p:cNvSpPr/>
          <p:nvPr/>
        </p:nvSpPr>
        <p:spPr>
          <a:xfrm rot="5400000">
            <a:off x="4349488" y="3605865"/>
            <a:ext cx="263841" cy="1932607"/>
          </a:xfrm>
          <a:prstGeom prst="rightBrace">
            <a:avLst>
              <a:gd name="adj1" fmla="val 8333"/>
              <a:gd name="adj2" fmla="val 12940"/>
            </a:avLst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71443" y="6156732"/>
            <a:ext cx="4417702" cy="20887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sz="1200" b="1" kern="0" dirty="0" smtClean="0">
                <a:solidFill>
                  <a:prstClr val="black"/>
                </a:solidFill>
                <a:latin typeface="맑은 고딕" panose="020F0502020204030204"/>
              </a:rPr>
              <a:t>[ Hardware for Deep Learning @ </a:t>
            </a:r>
            <a:r>
              <a:rPr lang="en-US" sz="1200" b="1" kern="0" dirty="0" err="1" smtClean="0">
                <a:solidFill>
                  <a:prstClr val="black"/>
                </a:solidFill>
                <a:latin typeface="맑은 고딕" panose="020F0502020204030204"/>
              </a:rPr>
              <a:t>HotChips</a:t>
            </a:r>
            <a:r>
              <a:rPr lang="en-US" sz="1200" b="1" kern="0" dirty="0" smtClean="0">
                <a:solidFill>
                  <a:prstClr val="black"/>
                </a:solidFill>
                <a:latin typeface="맑은 고딕" panose="020F0502020204030204"/>
              </a:rPr>
              <a:t> 2023, </a:t>
            </a:r>
          </a:p>
          <a:p>
            <a:pPr algn="ctr" latinLnBrk="0">
              <a:defRPr/>
            </a:pPr>
            <a:r>
              <a:rPr lang="en-US" sz="1200" b="1" kern="0" dirty="0" smtClean="0">
                <a:solidFill>
                  <a:prstClr val="black"/>
                </a:solidFill>
                <a:latin typeface="맑은 고딕" panose="020F0502020204030204"/>
              </a:rPr>
              <a:t>Presenter : Bill Dally (SVP of Research, NVIDIA) ]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41" y="2902587"/>
            <a:ext cx="1485901" cy="147123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114" y="2890718"/>
            <a:ext cx="1439688" cy="147123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41" y="4538440"/>
            <a:ext cx="3077914" cy="129886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8410" y="4538440"/>
            <a:ext cx="1559218" cy="129886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6" name="Right Arrow 65"/>
          <p:cNvSpPr/>
          <p:nvPr/>
        </p:nvSpPr>
        <p:spPr>
          <a:xfrm>
            <a:off x="8116361" y="3314304"/>
            <a:ext cx="520054" cy="51590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7550381" y="3841471"/>
            <a:ext cx="1646100" cy="22520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Efficient Sparse Model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8833704" y="5410942"/>
            <a:ext cx="1646100" cy="22520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/>
              </a:rPr>
              <a:t>Models that deal with many modalities</a:t>
            </a:r>
            <a:endParaRPr kumimoji="0" lang="en-US" sz="105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660075" y="6149584"/>
            <a:ext cx="4417702" cy="20887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sz="1200" b="1" kern="0" dirty="0" smtClean="0">
                <a:solidFill>
                  <a:prstClr val="black"/>
                </a:solidFill>
                <a:latin typeface="맑은 고딕" panose="020F0502020204030204"/>
              </a:rPr>
              <a:t>[ Exciting Directions for ML Models and the Implications for Computing Hardware @ </a:t>
            </a:r>
            <a:r>
              <a:rPr lang="en-US" sz="1200" b="1" kern="0" dirty="0" err="1" smtClean="0">
                <a:solidFill>
                  <a:prstClr val="black"/>
                </a:solidFill>
                <a:latin typeface="맑은 고딕" panose="020F0502020204030204"/>
              </a:rPr>
              <a:t>HotChips</a:t>
            </a:r>
            <a:r>
              <a:rPr lang="en-US" sz="1200" b="1" kern="0" dirty="0" smtClean="0">
                <a:solidFill>
                  <a:prstClr val="black"/>
                </a:solidFill>
                <a:latin typeface="맑은 고딕" panose="020F0502020204030204"/>
              </a:rPr>
              <a:t> 2023, </a:t>
            </a:r>
          </a:p>
          <a:p>
            <a:pPr algn="ctr" latinLnBrk="0">
              <a:defRPr/>
            </a:pPr>
            <a:r>
              <a:rPr lang="en-US" sz="1200" b="1" kern="0" dirty="0" smtClean="0">
                <a:solidFill>
                  <a:prstClr val="black"/>
                </a:solidFill>
                <a:latin typeface="맑은 고딕" panose="020F0502020204030204"/>
              </a:rPr>
              <a:t>Presenter : Jeff Dean (Chief Scientist, Google) ]</a:t>
            </a:r>
          </a:p>
        </p:txBody>
      </p:sp>
      <p:sp>
        <p:nvSpPr>
          <p:cNvPr id="70" name="Right Arrow 69"/>
          <p:cNvSpPr/>
          <p:nvPr/>
        </p:nvSpPr>
        <p:spPr>
          <a:xfrm>
            <a:off x="9396727" y="4875416"/>
            <a:ext cx="520054" cy="51590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984678" y="4546902"/>
            <a:ext cx="1810711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Dense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Model</a:t>
            </a: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588945" y="4546902"/>
            <a:ext cx="1810711" cy="2477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Sparse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Model</a:t>
            </a: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2261" y="2954799"/>
            <a:ext cx="1515829" cy="1281624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67608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18579</TotalTime>
  <Words>1264</Words>
  <Application>Microsoft Office PowerPoint</Application>
  <PresentationFormat>Widescreen</PresentationFormat>
  <Paragraphs>494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Aptos</vt:lpstr>
      <vt:lpstr>Batang</vt:lpstr>
      <vt:lpstr>맑은 고딕</vt:lpstr>
      <vt:lpstr>Pretendard Variable</vt:lpstr>
      <vt:lpstr>Arial</vt:lpstr>
      <vt:lpstr>Arial Black</vt:lpstr>
      <vt:lpstr>Calibri</vt:lpstr>
      <vt:lpstr>Calibri</vt:lpstr>
      <vt:lpstr>Calibri Light</vt:lpstr>
      <vt:lpstr>Consolas</vt:lpstr>
      <vt:lpstr>Trebuchet MS</vt:lpstr>
      <vt:lpstr>Wingdings</vt:lpstr>
      <vt:lpstr>Office Theme</vt:lpstr>
      <vt:lpstr>Processing Near Memory for HPC and AI with HBM : AIA (Accelerate Indirect memory Access)</vt:lpstr>
      <vt:lpstr>The Sparsity Challenge:  Unlocking Performance in AI and HPC</vt:lpstr>
      <vt:lpstr>HPC Application</vt:lpstr>
      <vt:lpstr>Challenge of Sparsity for HPC application</vt:lpstr>
      <vt:lpstr>Indirect (Irregular) Memory Access</vt:lpstr>
      <vt:lpstr>AIA - HBM (with Los Alamos National Lab.)</vt:lpstr>
      <vt:lpstr>Performance Benefic for UME w/ AIA</vt:lpstr>
      <vt:lpstr>Sparse Linear Algebra</vt:lpstr>
      <vt:lpstr>Sparse Matrix Multiplication and AI</vt:lpstr>
      <vt:lpstr>AIA and Sparse Matrix Multiplication</vt:lpstr>
      <vt:lpstr>AIA and Sparse Matrix Multiplication on GPU</vt:lpstr>
      <vt:lpstr>GNN Workload: AIA+Pruning </vt:lpstr>
      <vt:lpstr>AIA improvement on SPGEMM for GNN Datasets</vt:lpstr>
      <vt:lpstr>Pruning Impact on Accuracy</vt:lpstr>
      <vt:lpstr>AIA Speedup on GNN Training</vt:lpstr>
      <vt:lpstr>Summary</vt:lpstr>
      <vt:lpstr>PowerPoint Presentation</vt:lpstr>
      <vt:lpstr>GNN Training Time Comparison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Suzuki</dc:creator>
  <cp:lastModifiedBy>Shiju Li</cp:lastModifiedBy>
  <cp:revision>67</cp:revision>
  <dcterms:created xsi:type="dcterms:W3CDTF">2024-07-15T20:29:14Z</dcterms:created>
  <dcterms:modified xsi:type="dcterms:W3CDTF">2025-08-06T03:45:53Z</dcterms:modified>
</cp:coreProperties>
</file>